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78.png" ContentType="image/png"/>
  <Override PartName="/ppt/media/image77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jpeg" ContentType="image/jpeg"/>
  <Override PartName="/ppt/media/image69.png" ContentType="image/png"/>
  <Override PartName="/ppt/media/image66.jpeg" ContentType="image/jpeg"/>
  <Override PartName="/ppt/media/image50.png" ContentType="image/png"/>
  <Override PartName="/ppt/media/image55.tif" ContentType="image/tiff"/>
  <Override PartName="/ppt/media/image54.png" ContentType="image/png"/>
  <Override PartName="/ppt/media/image53.jpeg" ContentType="image/jpeg"/>
  <Override PartName="/ppt/media/image74.png" ContentType="image/png"/>
  <Override PartName="/ppt/media/image52.jpeg" ContentType="image/jpeg"/>
  <Override PartName="/ppt/media/image76.png" ContentType="image/png"/>
  <Override PartName="/ppt/media/image51.png" ContentType="image/png"/>
  <Override PartName="/ppt/media/image75.png" ContentType="image/png"/>
  <Override PartName="/ppt/media/image46.jpeg" ContentType="image/jpeg"/>
  <Override PartName="/ppt/media/image9.png" ContentType="image/png"/>
  <Override PartName="/ppt/media/image2.png" ContentType="image/png"/>
  <Override PartName="/ppt/media/image82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7.png" ContentType="image/png"/>
  <Override PartName="/ppt/media/image88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85.png" ContentType="image/png"/>
  <Override PartName="/ppt/media/image4.gif" ContentType="image/gif"/>
  <Override PartName="/ppt/media/image83.gif" ContentType="image/gif"/>
  <Override PartName="/ppt/media/image20.png" ContentType="image/png"/>
  <Override PartName="/ppt/media/image45.png" ContentType="image/png"/>
  <Override PartName="/ppt/media/image21.png" ContentType="image/png"/>
  <Override PartName="/ppt/media/image19.gif" ContentType="image/gif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3.png" ContentType="image/png"/>
  <Override PartName="/ppt/media/image84.png" ContentType="image/png"/>
  <Override PartName="/ppt/media/image60.jpeg" ContentType="image/jpeg"/>
  <Override PartName="/ppt/media/image81.png" ContentType="image/png"/>
  <Override PartName="/ppt/media/image92.png" ContentType="image/png"/>
  <Override PartName="/ppt/media/image93.png" ContentType="image/png"/>
  <Override PartName="/ppt/media/image79.png" ContentType="image/png"/>
  <Override PartName="/ppt/media/image94.png" ContentType="image/png"/>
  <Override PartName="/ppt/media/image95.png" ContentType="image/png"/>
  <Override PartName="/ppt/media/image97.png" ContentType="image/png"/>
  <Override PartName="/ppt/media/image96.png" ContentType="image/png"/>
  <Override PartName="/ppt/media/image91.png" ContentType="image/png"/>
  <Override PartName="/ppt/media/image41.jpeg" ContentType="image/jpeg"/>
  <Override PartName="/ppt/media/image90.png" ContentType="image/png"/>
  <Override PartName="/ppt/media/image80.png" ContentType="image/png"/>
  <Override PartName="/ppt/media/image44.jpeg" ContentType="image/jpeg"/>
  <Override PartName="/ppt/media/image34.png" ContentType="image/png"/>
  <Override PartName="/ppt/media/image59.png" ContentType="image/png"/>
  <Override PartName="/ppt/media/image33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65.gif" ContentType="image/gif"/>
  <Override PartName="/ppt/media/image26.png" ContentType="image/png"/>
  <Override PartName="/ppt/media/image64.gif" ContentType="image/gif"/>
  <Override PartName="/ppt/media/image25.png" ContentType="image/png"/>
  <Override PartName="/ppt/media/image24.png" ContentType="image/png"/>
  <Override PartName="/ppt/media/image49.png" ContentType="image/png"/>
  <Override PartName="/ppt/media/image62.gif" ContentType="image/gif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58.png" ContentType="image/png"/>
  <Override PartName="/ppt/media/image16.jpeg" ContentType="image/jpeg"/>
  <Override PartName="/ppt/media/image40.png" ContentType="image/png"/>
  <Override PartName="/ppt/media/image42.png" ContentType="image/png"/>
  <Override PartName="/ppt/media/image67.png" ContentType="image/png"/>
  <Override PartName="/ppt/media/image43.png" ContentType="image/png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PT" sz="2000" spc="-1" strike="noStrike">
                <a:latin typeface="Arial"/>
              </a:rPr>
              <a:t>Click to edit the notes format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PT" sz="1400" spc="-1" strike="noStrike">
                <a:latin typeface="Times New Roman"/>
              </a:rPr>
              <a:t>&lt;header&gt;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PT" sz="1400" spc="-1" strike="noStrike">
                <a:latin typeface="Times New Roman"/>
              </a:rPr>
              <a:t>&lt;date/time&gt;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9A4C2E5-F884-46B2-AE8C-8E637356E408}" type="slidenum">
              <a:rPr b="0" lang="pt-PT" sz="1400" spc="-1" strike="noStrike">
                <a:latin typeface="Times New Roman"/>
              </a:rPr>
              <a:t>&lt;number&gt;</a:t>
            </a:fld>
            <a:endParaRPr b="0" lang="pt-P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A12A010-08A8-4490-941D-FE1176A9ABAF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9D30D5C-9A85-4B51-991D-DA91EBE5ED20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A983D11-26B1-4A41-8C23-30266BE6767D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7D3CA4D-F913-477B-90CB-9B696840623A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19B581B-2DAA-44AD-87AB-8F1D1720732E}" type="datetime1">
              <a:rPr b="0" lang="pt-PT" sz="1200" spc="-1" strike="noStrike">
                <a:solidFill>
                  <a:srgbClr val="8b8b8b"/>
                </a:solidFill>
                <a:latin typeface="Calibri"/>
              </a:rPr>
              <a:t>07-11-2019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PT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1DAC4B-BD52-4C76-A787-A3FA264708CF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gi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jpe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gif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gif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jpe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tif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eg"/><Relationship Id="rId6" Type="http://schemas.openxmlformats.org/officeDocument/2006/relationships/image" Target="../media/image61.png"/><Relationship Id="rId7" Type="http://schemas.openxmlformats.org/officeDocument/2006/relationships/image" Target="../media/image62.gif"/><Relationship Id="rId8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gif"/><Relationship Id="rId3" Type="http://schemas.openxmlformats.org/officeDocument/2006/relationships/image" Target="../media/image65.gif"/><Relationship Id="rId4" Type="http://schemas.openxmlformats.org/officeDocument/2006/relationships/image" Target="../media/image66.jpe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" descr=""/>
          <p:cNvPicPr/>
          <p:nvPr/>
        </p:nvPicPr>
        <p:blipFill>
          <a:blip r:embed="rId1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11880" y="87840"/>
            <a:ext cx="3399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How do our maps look like?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49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50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2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C4F473B-0A23-4ACB-B5A3-1D1ABDC03785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53" name="Picture 32" descr=""/>
          <p:cNvPicPr/>
          <p:nvPr/>
        </p:nvPicPr>
        <p:blipFill>
          <a:blip r:embed="rId2"/>
          <a:stretch/>
        </p:blipFill>
        <p:spPr>
          <a:xfrm>
            <a:off x="828360" y="1147680"/>
            <a:ext cx="246240" cy="359640"/>
          </a:xfrm>
          <a:prstGeom prst="rect">
            <a:avLst/>
          </a:prstGeom>
          <a:ln>
            <a:noFill/>
          </a:ln>
        </p:spPr>
      </p:pic>
      <p:pic>
        <p:nvPicPr>
          <p:cNvPr id="54" name="Picture 33" descr=""/>
          <p:cNvPicPr/>
          <p:nvPr/>
        </p:nvPicPr>
        <p:blipFill>
          <a:blip r:embed="rId3"/>
          <a:stretch/>
        </p:blipFill>
        <p:spPr>
          <a:xfrm>
            <a:off x="1929960" y="1160280"/>
            <a:ext cx="935640" cy="359640"/>
          </a:xfrm>
          <a:prstGeom prst="rect">
            <a:avLst/>
          </a:prstGeom>
          <a:ln>
            <a:noFill/>
          </a:ln>
        </p:spPr>
      </p:pic>
      <p:pic>
        <p:nvPicPr>
          <p:cNvPr id="55" name="Picture 34" descr=""/>
          <p:cNvPicPr/>
          <p:nvPr/>
        </p:nvPicPr>
        <p:blipFill>
          <a:blip r:embed="rId4"/>
          <a:stretch/>
        </p:blipFill>
        <p:spPr>
          <a:xfrm>
            <a:off x="3598560" y="1153080"/>
            <a:ext cx="500400" cy="359640"/>
          </a:xfrm>
          <a:prstGeom prst="rect">
            <a:avLst/>
          </a:prstGeom>
          <a:ln>
            <a:noFill/>
          </a:ln>
        </p:spPr>
      </p:pic>
      <p:pic>
        <p:nvPicPr>
          <p:cNvPr id="56" name="Picture 35" descr=""/>
          <p:cNvPicPr/>
          <p:nvPr/>
        </p:nvPicPr>
        <p:blipFill>
          <a:blip r:embed="rId5"/>
          <a:stretch/>
        </p:blipFill>
        <p:spPr>
          <a:xfrm>
            <a:off x="6395040" y="1163880"/>
            <a:ext cx="695160" cy="359640"/>
          </a:xfrm>
          <a:prstGeom prst="rect">
            <a:avLst/>
          </a:prstGeom>
          <a:ln>
            <a:noFill/>
          </a:ln>
        </p:spPr>
      </p:pic>
      <p:pic>
        <p:nvPicPr>
          <p:cNvPr id="57" name="Picture 36" descr=""/>
          <p:cNvPicPr/>
          <p:nvPr/>
        </p:nvPicPr>
        <p:blipFill>
          <a:blip r:embed="rId6"/>
          <a:stretch/>
        </p:blipFill>
        <p:spPr>
          <a:xfrm>
            <a:off x="4906800" y="1160280"/>
            <a:ext cx="788760" cy="359640"/>
          </a:xfrm>
          <a:prstGeom prst="rect">
            <a:avLst/>
          </a:prstGeom>
          <a:ln>
            <a:noFill/>
          </a:ln>
        </p:spPr>
      </p:pic>
      <p:pic>
        <p:nvPicPr>
          <p:cNvPr id="58" name="Picture 37" descr=""/>
          <p:cNvPicPr/>
          <p:nvPr/>
        </p:nvPicPr>
        <p:blipFill>
          <a:blip r:embed="rId7"/>
          <a:stretch/>
        </p:blipFill>
        <p:spPr>
          <a:xfrm>
            <a:off x="7601400" y="1189080"/>
            <a:ext cx="1178640" cy="287640"/>
          </a:xfrm>
          <a:prstGeom prst="rect">
            <a:avLst/>
          </a:prstGeom>
          <a:ln>
            <a:noFill/>
          </a:ln>
        </p:spPr>
      </p:pic>
      <p:pic>
        <p:nvPicPr>
          <p:cNvPr id="59" name="Picture 45" descr=""/>
          <p:cNvPicPr/>
          <p:nvPr/>
        </p:nvPicPr>
        <p:blipFill>
          <a:blip r:embed="rId8"/>
          <a:stretch/>
        </p:blipFill>
        <p:spPr>
          <a:xfrm>
            <a:off x="267840" y="1604880"/>
            <a:ext cx="1367640" cy="1364400"/>
          </a:xfrm>
          <a:prstGeom prst="rect">
            <a:avLst/>
          </a:prstGeom>
          <a:ln>
            <a:noFill/>
          </a:ln>
        </p:spPr>
      </p:pic>
      <p:pic>
        <p:nvPicPr>
          <p:cNvPr id="60" name="Picture 47" descr=""/>
          <p:cNvPicPr/>
          <p:nvPr/>
        </p:nvPicPr>
        <p:blipFill>
          <a:blip r:embed="rId9"/>
          <a:stretch/>
        </p:blipFill>
        <p:spPr>
          <a:xfrm>
            <a:off x="1715400" y="1666080"/>
            <a:ext cx="1367640" cy="1242360"/>
          </a:xfrm>
          <a:prstGeom prst="rect">
            <a:avLst/>
          </a:prstGeom>
          <a:ln>
            <a:noFill/>
          </a:ln>
        </p:spPr>
      </p:pic>
      <p:pic>
        <p:nvPicPr>
          <p:cNvPr id="61" name="Picture 103" descr=""/>
          <p:cNvPicPr/>
          <p:nvPr/>
        </p:nvPicPr>
        <p:blipFill>
          <a:blip r:embed="rId10"/>
          <a:stretch/>
        </p:blipFill>
        <p:spPr>
          <a:xfrm>
            <a:off x="3156840" y="1632600"/>
            <a:ext cx="1367640" cy="1309320"/>
          </a:xfrm>
          <a:prstGeom prst="rect">
            <a:avLst/>
          </a:prstGeom>
          <a:ln>
            <a:noFill/>
          </a:ln>
        </p:spPr>
      </p:pic>
      <p:pic>
        <p:nvPicPr>
          <p:cNvPr id="62" name="Picture 105" descr=""/>
          <p:cNvPicPr/>
          <p:nvPr/>
        </p:nvPicPr>
        <p:blipFill>
          <a:blip r:embed="rId11"/>
          <a:stretch/>
        </p:blipFill>
        <p:spPr>
          <a:xfrm>
            <a:off x="4611240" y="1672920"/>
            <a:ext cx="1367640" cy="1220400"/>
          </a:xfrm>
          <a:prstGeom prst="rect">
            <a:avLst/>
          </a:prstGeom>
          <a:ln>
            <a:noFill/>
          </a:ln>
        </p:spPr>
      </p:pic>
      <p:pic>
        <p:nvPicPr>
          <p:cNvPr id="63" name="Picture 107" descr=""/>
          <p:cNvPicPr/>
          <p:nvPr/>
        </p:nvPicPr>
        <p:blipFill>
          <a:blip r:embed="rId12"/>
          <a:stretch/>
        </p:blipFill>
        <p:spPr>
          <a:xfrm>
            <a:off x="6058800" y="1616400"/>
            <a:ext cx="1367640" cy="1333080"/>
          </a:xfrm>
          <a:prstGeom prst="rect">
            <a:avLst/>
          </a:prstGeom>
          <a:ln>
            <a:noFill/>
          </a:ln>
        </p:spPr>
      </p:pic>
      <p:pic>
        <p:nvPicPr>
          <p:cNvPr id="64" name="Picture 115" descr=""/>
          <p:cNvPicPr/>
          <p:nvPr/>
        </p:nvPicPr>
        <p:blipFill>
          <a:blip r:embed="rId13"/>
          <a:stretch/>
        </p:blipFill>
        <p:spPr>
          <a:xfrm>
            <a:off x="7506720" y="1523880"/>
            <a:ext cx="1367640" cy="1518120"/>
          </a:xfrm>
          <a:prstGeom prst="rect">
            <a:avLst/>
          </a:prstGeom>
          <a:ln>
            <a:noFill/>
          </a:ln>
        </p:spPr>
      </p:pic>
      <p:grpSp>
        <p:nvGrpSpPr>
          <p:cNvPr id="65" name="Group 6"/>
          <p:cNvGrpSpPr/>
          <p:nvPr/>
        </p:nvGrpSpPr>
        <p:grpSpPr>
          <a:xfrm>
            <a:off x="1557360" y="3200400"/>
            <a:ext cx="2567160" cy="1924560"/>
            <a:chOff x="1557360" y="3200400"/>
            <a:chExt cx="2567160" cy="1924560"/>
          </a:xfrm>
        </p:grpSpPr>
        <p:sp>
          <p:nvSpPr>
            <p:cNvPr id="66" name="CustomShape 7"/>
            <p:cNvSpPr/>
            <p:nvPr/>
          </p:nvSpPr>
          <p:spPr>
            <a:xfrm>
              <a:off x="2480760" y="3749400"/>
              <a:ext cx="33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PT" sz="18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endParaRPr b="0" lang="pt-PT" sz="1800" spc="-1" strike="noStrike">
                <a:latin typeface="Arial"/>
              </a:endParaRPr>
            </a:p>
          </p:txBody>
        </p:sp>
        <p:sp>
          <p:nvSpPr>
            <p:cNvPr id="67" name="CustomShape 8"/>
            <p:cNvSpPr/>
            <p:nvPr/>
          </p:nvSpPr>
          <p:spPr>
            <a:xfrm>
              <a:off x="3784680" y="4254840"/>
              <a:ext cx="339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PT" sz="1800" spc="-1" strike="noStrike">
                  <a:solidFill>
                    <a:srgbClr val="000000"/>
                  </a:solidFill>
                  <a:latin typeface="Calibri"/>
                </a:rPr>
                <a:t>C</a:t>
              </a:r>
              <a:endParaRPr b="0" lang="pt-PT" sz="1800" spc="-1" strike="noStrike">
                <a:latin typeface="Arial"/>
              </a:endParaRPr>
            </a:p>
          </p:txBody>
        </p:sp>
        <p:sp>
          <p:nvSpPr>
            <p:cNvPr id="68" name="CustomShape 9"/>
            <p:cNvSpPr/>
            <p:nvPr/>
          </p:nvSpPr>
          <p:spPr>
            <a:xfrm>
              <a:off x="2476440" y="4760280"/>
              <a:ext cx="33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PT" sz="1800" spc="-1" strike="noStrike">
                  <a:solidFill>
                    <a:srgbClr val="000000"/>
                  </a:solidFill>
                  <a:latin typeface="Calibri"/>
                </a:rPr>
                <a:t>B</a:t>
              </a:r>
              <a:endParaRPr b="0" lang="pt-PT" sz="1800" spc="-1" strike="noStrike">
                <a:latin typeface="Arial"/>
              </a:endParaRPr>
            </a:p>
          </p:txBody>
        </p:sp>
        <p:sp>
          <p:nvSpPr>
            <p:cNvPr id="69" name="CustomShape 10"/>
            <p:cNvSpPr/>
            <p:nvPr/>
          </p:nvSpPr>
          <p:spPr>
            <a:xfrm>
              <a:off x="1557360" y="3749400"/>
              <a:ext cx="338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PT" sz="18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endParaRPr b="0" lang="pt-PT" sz="1800" spc="-1" strike="noStrike">
                <a:latin typeface="Arial"/>
              </a:endParaRPr>
            </a:p>
          </p:txBody>
        </p:sp>
        <p:sp>
          <p:nvSpPr>
            <p:cNvPr id="70" name="Line 11"/>
            <p:cNvSpPr/>
            <p:nvPr/>
          </p:nvSpPr>
          <p:spPr>
            <a:xfrm flipH="1">
              <a:off x="2644920" y="4118400"/>
              <a:ext cx="3960" cy="64188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round/>
              <a:headEnd len="med" type="stealth" w="med"/>
              <a:tailEnd len="med" type="stealth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" name="CustomShape 12"/>
            <p:cNvSpPr/>
            <p:nvPr/>
          </p:nvSpPr>
          <p:spPr>
            <a:xfrm>
              <a:off x="2644920" y="4439520"/>
              <a:ext cx="1150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70c0"/>
              </a:solidFill>
              <a:round/>
              <a:tailEnd len="lg" type="stealth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" name="CustomShape 13"/>
            <p:cNvSpPr/>
            <p:nvPr/>
          </p:nvSpPr>
          <p:spPr>
            <a:xfrm>
              <a:off x="1881360" y="3934080"/>
              <a:ext cx="608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b050"/>
              </a:solidFill>
              <a:round/>
              <a:tailEnd len="lg" type="stealth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14"/>
            <p:cNvSpPr/>
            <p:nvPr/>
          </p:nvSpPr>
          <p:spPr>
            <a:xfrm>
              <a:off x="3097080" y="3200400"/>
              <a:ext cx="24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PT" sz="1800" spc="-1" strike="noStrike">
                  <a:solidFill>
                    <a:srgbClr val="000000"/>
                  </a:solidFill>
                  <a:latin typeface="Calibri"/>
                </a:rPr>
                <a:t>I</a:t>
              </a:r>
              <a:endParaRPr b="0" lang="pt-PT" sz="1800" spc="-1" strike="noStrike">
                <a:latin typeface="Arial"/>
              </a:endParaRPr>
            </a:p>
          </p:txBody>
        </p:sp>
        <p:sp>
          <p:nvSpPr>
            <p:cNvPr id="74" name="CustomShape 15"/>
            <p:cNvSpPr/>
            <p:nvPr/>
          </p:nvSpPr>
          <p:spPr>
            <a:xfrm>
              <a:off x="3220200" y="3569760"/>
              <a:ext cx="360" cy="86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  <a:tailEnd len="lg" type="stealth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5" name="Group 16"/>
          <p:cNvGrpSpPr/>
          <p:nvPr/>
        </p:nvGrpSpPr>
        <p:grpSpPr>
          <a:xfrm>
            <a:off x="5977440" y="3978720"/>
            <a:ext cx="1608120" cy="367920"/>
            <a:chOff x="5977440" y="3978720"/>
            <a:chExt cx="1608120" cy="367920"/>
          </a:xfrm>
        </p:grpSpPr>
        <p:sp>
          <p:nvSpPr>
            <p:cNvPr id="76" name="CustomShape 17"/>
            <p:cNvSpPr/>
            <p:nvPr/>
          </p:nvSpPr>
          <p:spPr>
            <a:xfrm>
              <a:off x="5977440" y="3978720"/>
              <a:ext cx="33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PT" sz="18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endParaRPr b="0" lang="pt-PT" sz="1800" spc="-1" strike="noStrike">
                <a:latin typeface="Arial"/>
              </a:endParaRPr>
            </a:p>
          </p:txBody>
        </p:sp>
        <p:sp>
          <p:nvSpPr>
            <p:cNvPr id="77" name="CustomShape 18"/>
            <p:cNvSpPr/>
            <p:nvPr/>
          </p:nvSpPr>
          <p:spPr>
            <a:xfrm>
              <a:off x="7248960" y="3981960"/>
              <a:ext cx="33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PT" sz="1800" spc="-1" strike="noStrike">
                  <a:solidFill>
                    <a:srgbClr val="000000"/>
                  </a:solidFill>
                  <a:latin typeface="Calibri"/>
                </a:rPr>
                <a:t>B</a:t>
              </a:r>
              <a:endParaRPr b="0" lang="pt-PT" sz="1800" spc="-1" strike="noStrike">
                <a:latin typeface="Arial"/>
              </a:endParaRPr>
            </a:p>
          </p:txBody>
        </p:sp>
        <p:sp>
          <p:nvSpPr>
            <p:cNvPr id="78" name="Line 19"/>
            <p:cNvSpPr/>
            <p:nvPr/>
          </p:nvSpPr>
          <p:spPr>
            <a:xfrm>
              <a:off x="6304320" y="4163400"/>
              <a:ext cx="957960" cy="324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9" name="CustomShape 20"/>
          <p:cNvSpPr/>
          <p:nvPr/>
        </p:nvSpPr>
        <p:spPr>
          <a:xfrm>
            <a:off x="6639480" y="3835440"/>
            <a:ext cx="288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</a:rPr>
              <a:t>?</a:t>
            </a:r>
            <a:endParaRPr b="0" lang="pt-PT" sz="1600" spc="-1" strike="noStrike">
              <a:latin typeface="Arial"/>
            </a:endParaRPr>
          </a:p>
        </p:txBody>
      </p:sp>
      <p:grpSp>
        <p:nvGrpSpPr>
          <p:cNvPr id="80" name="Group 21"/>
          <p:cNvGrpSpPr/>
          <p:nvPr/>
        </p:nvGrpSpPr>
        <p:grpSpPr>
          <a:xfrm>
            <a:off x="762120" y="5265720"/>
            <a:ext cx="8226000" cy="380520"/>
            <a:chOff x="762120" y="5265720"/>
            <a:chExt cx="8226000" cy="380520"/>
          </a:xfrm>
        </p:grpSpPr>
        <p:sp>
          <p:nvSpPr>
            <p:cNvPr id="81" name="CustomShape 22"/>
            <p:cNvSpPr/>
            <p:nvPr/>
          </p:nvSpPr>
          <p:spPr>
            <a:xfrm>
              <a:off x="1159200" y="5265720"/>
              <a:ext cx="7828920" cy="38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rmAutofit fontScale="95000"/>
            </a:bodyPr>
            <a:p>
              <a:pPr>
                <a:lnSpc>
                  <a:spcPct val="100000"/>
                </a:lnSpc>
              </a:pPr>
              <a:r>
                <a:rPr b="0" lang="pt-PT" sz="2000" spc="-1" strike="noStrike">
                  <a:solidFill>
                    <a:srgbClr val="000000"/>
                  </a:solidFill>
                  <a:latin typeface="Calibri"/>
                </a:rPr>
                <a:t>Proteins only – human only</a:t>
              </a:r>
              <a:endParaRPr b="0" lang="pt-PT" sz="2000" spc="-1" strike="noStrike">
                <a:latin typeface="Arial"/>
              </a:endParaRPr>
            </a:p>
          </p:txBody>
        </p:sp>
        <p:pic>
          <p:nvPicPr>
            <p:cNvPr id="82" name="Graphic 53" descr="Arrow: Slight curve"/>
            <p:cNvPicPr/>
            <p:nvPr/>
          </p:nvPicPr>
          <p:blipFill>
            <a:blip r:embed="rId14"/>
            <a:stretch/>
          </p:blipFill>
          <p:spPr>
            <a:xfrm>
              <a:off x="762120" y="5276160"/>
              <a:ext cx="359640" cy="359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" name="Group 23"/>
          <p:cNvGrpSpPr/>
          <p:nvPr/>
        </p:nvGrpSpPr>
        <p:grpSpPr>
          <a:xfrm>
            <a:off x="762120" y="5795280"/>
            <a:ext cx="8226000" cy="380520"/>
            <a:chOff x="762120" y="5795280"/>
            <a:chExt cx="8226000" cy="380520"/>
          </a:xfrm>
        </p:grpSpPr>
        <p:sp>
          <p:nvSpPr>
            <p:cNvPr id="84" name="CustomShape 24"/>
            <p:cNvSpPr/>
            <p:nvPr/>
          </p:nvSpPr>
          <p:spPr>
            <a:xfrm>
              <a:off x="1159200" y="5795280"/>
              <a:ext cx="7828920" cy="38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rmAutofit fontScale="95000"/>
            </a:bodyPr>
            <a:p>
              <a:pPr>
                <a:lnSpc>
                  <a:spcPct val="100000"/>
                </a:lnSpc>
              </a:pPr>
              <a:r>
                <a:rPr b="0" lang="pt-PT" sz="2000" spc="-1" strike="noStrike">
                  <a:solidFill>
                    <a:srgbClr val="000000"/>
                  </a:solidFill>
                  <a:latin typeface="Calibri"/>
                </a:rPr>
                <a:t>One canonical isoform – proteoform per gene</a:t>
              </a:r>
              <a:endParaRPr b="0" lang="pt-PT" sz="2000" spc="-1" strike="noStrike">
                <a:latin typeface="Arial"/>
              </a:endParaRPr>
            </a:p>
          </p:txBody>
        </p:sp>
        <p:pic>
          <p:nvPicPr>
            <p:cNvPr id="85" name="Graphic 56" descr="Arrow: Slight curve"/>
            <p:cNvPicPr/>
            <p:nvPr/>
          </p:nvPicPr>
          <p:blipFill>
            <a:blip r:embed="rId15"/>
            <a:stretch/>
          </p:blipFill>
          <p:spPr>
            <a:xfrm>
              <a:off x="762120" y="5805720"/>
              <a:ext cx="359640" cy="3596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8440" y="87840"/>
            <a:ext cx="2892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Tissue - Cell Specificity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190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191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93" name="Picture 5" descr=""/>
          <p:cNvPicPr/>
          <p:nvPr/>
        </p:nvPicPr>
        <p:blipFill>
          <a:blip r:embed="rId1"/>
          <a:stretch/>
        </p:blipFill>
        <p:spPr>
          <a:xfrm>
            <a:off x="2652120" y="777600"/>
            <a:ext cx="3839760" cy="2879640"/>
          </a:xfrm>
          <a:prstGeom prst="rect">
            <a:avLst/>
          </a:prstGeom>
          <a:ln>
            <a:noFill/>
          </a:ln>
        </p:spPr>
      </p:pic>
      <p:pic>
        <p:nvPicPr>
          <p:cNvPr id="194" name="Picture 4" descr=""/>
          <p:cNvPicPr/>
          <p:nvPr/>
        </p:nvPicPr>
        <p:blipFill>
          <a:blip r:embed="rId2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  <p:sp>
        <p:nvSpPr>
          <p:cNvPr id="195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95AFF19-7B8D-4D42-9742-CCF094E8B6EA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196" name="Picture 7" descr=""/>
          <p:cNvPicPr/>
          <p:nvPr/>
        </p:nvPicPr>
        <p:blipFill>
          <a:blip r:embed="rId3"/>
          <a:stretch/>
        </p:blipFill>
        <p:spPr>
          <a:xfrm>
            <a:off x="4671360" y="3733920"/>
            <a:ext cx="3839760" cy="2879640"/>
          </a:xfrm>
          <a:prstGeom prst="rect">
            <a:avLst/>
          </a:prstGeom>
          <a:ln>
            <a:noFill/>
          </a:ln>
        </p:spPr>
      </p:pic>
      <p:pic>
        <p:nvPicPr>
          <p:cNvPr id="197" name="Picture 12" descr=""/>
          <p:cNvPicPr/>
          <p:nvPr/>
        </p:nvPicPr>
        <p:blipFill>
          <a:blip r:embed="rId4"/>
          <a:stretch/>
        </p:blipFill>
        <p:spPr>
          <a:xfrm>
            <a:off x="632880" y="3733920"/>
            <a:ext cx="3839760" cy="28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0960" y="87840"/>
            <a:ext cx="2593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</a:rPr>
              <a:t>Proteoform Networks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199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200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2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95748FA-CDEA-4A29-ACD5-D6C73258ACE1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grpSp>
        <p:nvGrpSpPr>
          <p:cNvPr id="203" name="Group 6"/>
          <p:cNvGrpSpPr/>
          <p:nvPr/>
        </p:nvGrpSpPr>
        <p:grpSpPr>
          <a:xfrm>
            <a:off x="1521720" y="3048120"/>
            <a:ext cx="6100200" cy="2879640"/>
            <a:chOff x="1521720" y="3048120"/>
            <a:chExt cx="6100200" cy="2879640"/>
          </a:xfrm>
        </p:grpSpPr>
        <p:pic>
          <p:nvPicPr>
            <p:cNvPr id="204" name="Picture 2" descr=""/>
            <p:cNvPicPr/>
            <p:nvPr/>
          </p:nvPicPr>
          <p:blipFill>
            <a:blip r:embed="rId1"/>
            <a:stretch/>
          </p:blipFill>
          <p:spPr>
            <a:xfrm>
              <a:off x="1521720" y="3048120"/>
              <a:ext cx="2879640" cy="2879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" name="Picture 4" descr=""/>
            <p:cNvPicPr/>
            <p:nvPr/>
          </p:nvPicPr>
          <p:blipFill>
            <a:blip r:embed="rId2"/>
            <a:stretch/>
          </p:blipFill>
          <p:spPr>
            <a:xfrm>
              <a:off x="4742280" y="3048120"/>
              <a:ext cx="2879640" cy="28796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6" name="Picture 20" descr=""/>
          <p:cNvPicPr/>
          <p:nvPr/>
        </p:nvPicPr>
        <p:blipFill>
          <a:blip r:embed="rId3"/>
          <a:srcRect l="5900" t="300" r="5900" b="-300"/>
          <a:stretch/>
        </p:blipFill>
        <p:spPr>
          <a:xfrm>
            <a:off x="8239320" y="77040"/>
            <a:ext cx="761760" cy="1079640"/>
          </a:xfrm>
          <a:prstGeom prst="rect">
            <a:avLst/>
          </a:prstGeom>
          <a:ln>
            <a:noFill/>
          </a:ln>
        </p:spPr>
      </p:pic>
      <p:sp>
        <p:nvSpPr>
          <p:cNvPr id="207" name="CustomShape 7"/>
          <p:cNvSpPr/>
          <p:nvPr/>
        </p:nvSpPr>
        <p:spPr>
          <a:xfrm>
            <a:off x="4906440" y="6629400"/>
            <a:ext cx="424980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18000" bIns="36000">
            <a:noAutofit/>
          </a:bodyPr>
          <a:p>
            <a:pPr algn="r">
              <a:lnSpc>
                <a:spcPct val="100000"/>
              </a:lnSpc>
            </a:pPr>
            <a:r>
              <a:rPr b="0" i="1" lang="pt-PT" sz="1400" spc="-1" strike="noStrike">
                <a:solidFill>
                  <a:srgbClr val="0070c0"/>
                </a:solidFill>
                <a:latin typeface="Cambria"/>
              </a:rPr>
              <a:t>DOI: 10.1101/375097 </a:t>
            </a:r>
            <a:endParaRPr b="0" lang="pt-PT" sz="1400" spc="-1" strike="noStrike">
              <a:latin typeface="Arial"/>
            </a:endParaRPr>
          </a:p>
        </p:txBody>
      </p:sp>
      <p:pic>
        <p:nvPicPr>
          <p:cNvPr id="208" name="Picture 11" descr=""/>
          <p:cNvPicPr/>
          <p:nvPr/>
        </p:nvPicPr>
        <p:blipFill>
          <a:blip r:embed="rId4"/>
          <a:stretch/>
        </p:blipFill>
        <p:spPr>
          <a:xfrm>
            <a:off x="2011320" y="552600"/>
            <a:ext cx="5121360" cy="2879640"/>
          </a:xfrm>
          <a:prstGeom prst="rect">
            <a:avLst/>
          </a:prstGeom>
          <a:ln>
            <a:noFill/>
          </a:ln>
        </p:spPr>
      </p:pic>
      <p:grpSp>
        <p:nvGrpSpPr>
          <p:cNvPr id="209" name="Group 8"/>
          <p:cNvGrpSpPr/>
          <p:nvPr/>
        </p:nvGrpSpPr>
        <p:grpSpPr>
          <a:xfrm>
            <a:off x="762120" y="5943600"/>
            <a:ext cx="8226000" cy="380520"/>
            <a:chOff x="762120" y="5943600"/>
            <a:chExt cx="8226000" cy="380520"/>
          </a:xfrm>
        </p:grpSpPr>
        <p:sp>
          <p:nvSpPr>
            <p:cNvPr id="210" name="CustomShape 9"/>
            <p:cNvSpPr/>
            <p:nvPr/>
          </p:nvSpPr>
          <p:spPr>
            <a:xfrm>
              <a:off x="1159200" y="5943600"/>
              <a:ext cx="7828920" cy="38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rmAutofit fontScale="33000"/>
            </a:bodyPr>
            <a:p>
              <a:pPr>
                <a:lnSpc>
                  <a:spcPct val="100000"/>
                </a:lnSpc>
              </a:pPr>
              <a:r>
                <a:rPr b="0" lang="pt-PT" sz="2000" spc="-1" strike="noStrike">
                  <a:solidFill>
                    <a:srgbClr val="000000"/>
                  </a:solidFill>
                  <a:latin typeface="Calibri"/>
                </a:rPr>
                <a:t>Try it!         </a:t>
              </a:r>
              <a:r>
                <a:rPr b="0" lang="pt-PT" sz="2000" spc="-1" strike="noStrike">
                  <a:solidFill>
                    <a:srgbClr val="558ed5"/>
                  </a:solidFill>
                  <a:latin typeface="Calibri"/>
                </a:rPr>
                <a:t>github.com/PathwayAnalysisPlatform/PathwayMatcher</a:t>
              </a:r>
              <a:endParaRPr b="0" lang="pt-PT" sz="2000" spc="-1" strike="noStrike">
                <a:latin typeface="Arial"/>
              </a:endParaRPr>
            </a:p>
          </p:txBody>
        </p:sp>
        <p:pic>
          <p:nvPicPr>
            <p:cNvPr id="211" name="Graphic 15" descr="Arrow: Slight curve"/>
            <p:cNvPicPr/>
            <p:nvPr/>
          </p:nvPicPr>
          <p:blipFill>
            <a:blip r:embed="rId5"/>
            <a:stretch/>
          </p:blipFill>
          <p:spPr>
            <a:xfrm>
              <a:off x="762120" y="5954040"/>
              <a:ext cx="359640" cy="3596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46080" y="87840"/>
            <a:ext cx="2264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</a:rPr>
              <a:t>Different Topology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213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214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6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9C0FDED-13A4-476B-B70E-26129A9C4A4D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217" name="Picture 3" descr=""/>
          <p:cNvPicPr/>
          <p:nvPr/>
        </p:nvPicPr>
        <p:blipFill>
          <a:blip r:embed="rId1"/>
          <a:stretch/>
        </p:blipFill>
        <p:spPr>
          <a:xfrm>
            <a:off x="1523880" y="1236600"/>
            <a:ext cx="4318560" cy="4318560"/>
          </a:xfrm>
          <a:prstGeom prst="rect">
            <a:avLst/>
          </a:prstGeom>
          <a:ln>
            <a:noFill/>
          </a:ln>
        </p:spPr>
      </p:pic>
      <p:pic>
        <p:nvPicPr>
          <p:cNvPr id="218" name="Picture 10" descr=""/>
          <p:cNvPicPr/>
          <p:nvPr/>
        </p:nvPicPr>
        <p:blipFill>
          <a:blip r:embed="rId2"/>
          <a:stretch/>
        </p:blipFill>
        <p:spPr>
          <a:xfrm>
            <a:off x="6312240" y="1236600"/>
            <a:ext cx="1438200" cy="4318560"/>
          </a:xfrm>
          <a:prstGeom prst="rect">
            <a:avLst/>
          </a:prstGeom>
          <a:ln>
            <a:noFill/>
          </a:ln>
        </p:spPr>
      </p:pic>
      <p:pic>
        <p:nvPicPr>
          <p:cNvPr id="219" name="Picture 12" descr=""/>
          <p:cNvPicPr/>
          <p:nvPr/>
        </p:nvPicPr>
        <p:blipFill>
          <a:blip r:embed="rId3"/>
          <a:srcRect l="5900" t="300" r="5900" b="-300"/>
          <a:stretch/>
        </p:blipFill>
        <p:spPr>
          <a:xfrm>
            <a:off x="8239320" y="77040"/>
            <a:ext cx="761760" cy="1079640"/>
          </a:xfrm>
          <a:prstGeom prst="rect">
            <a:avLst/>
          </a:prstGeom>
          <a:ln>
            <a:noFill/>
          </a:ln>
        </p:spPr>
      </p:pic>
      <p:sp>
        <p:nvSpPr>
          <p:cNvPr id="220" name="CustomShape 6"/>
          <p:cNvSpPr/>
          <p:nvPr/>
        </p:nvSpPr>
        <p:spPr>
          <a:xfrm>
            <a:off x="4906440" y="6629400"/>
            <a:ext cx="424980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18000" bIns="36000">
            <a:noAutofit/>
          </a:bodyPr>
          <a:p>
            <a:pPr algn="r">
              <a:lnSpc>
                <a:spcPct val="100000"/>
              </a:lnSpc>
            </a:pPr>
            <a:r>
              <a:rPr b="0" i="1" lang="pt-PT" sz="1400" spc="-1" strike="noStrike">
                <a:solidFill>
                  <a:srgbClr val="0070c0"/>
                </a:solidFill>
                <a:latin typeface="Cambria"/>
              </a:rPr>
              <a:t>DOI: 10.1101/375097 </a:t>
            </a:r>
            <a:endParaRPr b="0" lang="pt-PT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1160" y="87840"/>
            <a:ext cx="4387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</a:rPr>
              <a:t>PTM-mediated Network Organization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222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223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5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0560D56-E6E9-4032-B8D0-8B504EF33A27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226" name="Picture 9" descr=""/>
          <p:cNvPicPr/>
          <p:nvPr/>
        </p:nvPicPr>
        <p:blipFill>
          <a:blip r:embed="rId1"/>
          <a:srcRect l="5900" t="300" r="5900" b="-300"/>
          <a:stretch/>
        </p:blipFill>
        <p:spPr>
          <a:xfrm>
            <a:off x="8239320" y="77040"/>
            <a:ext cx="761760" cy="1079640"/>
          </a:xfrm>
          <a:prstGeom prst="rect">
            <a:avLst/>
          </a:prstGeom>
          <a:ln>
            <a:noFill/>
          </a:ln>
        </p:spPr>
      </p:pic>
      <p:pic>
        <p:nvPicPr>
          <p:cNvPr id="227" name="Picture 1" descr=""/>
          <p:cNvPicPr/>
          <p:nvPr/>
        </p:nvPicPr>
        <p:blipFill>
          <a:blip r:embed="rId2"/>
          <a:srcRect l="22498" t="49211" r="25870" b="8518"/>
          <a:stretch/>
        </p:blipFill>
        <p:spPr>
          <a:xfrm>
            <a:off x="190440" y="762120"/>
            <a:ext cx="7777080" cy="3580920"/>
          </a:xfrm>
          <a:prstGeom prst="rect">
            <a:avLst/>
          </a:prstGeom>
          <a:ln>
            <a:noFill/>
          </a:ln>
        </p:spPr>
      </p:pic>
      <p:sp>
        <p:nvSpPr>
          <p:cNvPr id="228" name="CustomShape 6"/>
          <p:cNvSpPr/>
          <p:nvPr/>
        </p:nvSpPr>
        <p:spPr>
          <a:xfrm>
            <a:off x="4906440" y="6629400"/>
            <a:ext cx="424980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18000" bIns="36000">
            <a:noAutofit/>
          </a:bodyPr>
          <a:p>
            <a:pPr algn="r">
              <a:lnSpc>
                <a:spcPct val="100000"/>
              </a:lnSpc>
            </a:pPr>
            <a:r>
              <a:rPr b="0" i="1" lang="pt-PT" sz="1400" spc="-1" strike="noStrike">
                <a:solidFill>
                  <a:srgbClr val="0070c0"/>
                </a:solidFill>
                <a:latin typeface="Cambria"/>
              </a:rPr>
              <a:t>DOI: 10.1126/science.1257601</a:t>
            </a:r>
            <a:endParaRPr b="0" lang="pt-PT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5640" y="87840"/>
            <a:ext cx="251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Take home message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230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231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3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2A63A48-923A-4C30-BC93-5945D41C867B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234" name="Picture 32" descr=""/>
          <p:cNvPicPr/>
          <p:nvPr/>
        </p:nvPicPr>
        <p:blipFill>
          <a:blip r:embed="rId1"/>
          <a:stretch/>
        </p:blipFill>
        <p:spPr>
          <a:xfrm>
            <a:off x="828360" y="811800"/>
            <a:ext cx="246240" cy="359640"/>
          </a:xfrm>
          <a:prstGeom prst="rect">
            <a:avLst/>
          </a:prstGeom>
          <a:ln>
            <a:noFill/>
          </a:ln>
        </p:spPr>
      </p:pic>
      <p:pic>
        <p:nvPicPr>
          <p:cNvPr id="235" name="Picture 33" descr=""/>
          <p:cNvPicPr/>
          <p:nvPr/>
        </p:nvPicPr>
        <p:blipFill>
          <a:blip r:embed="rId2"/>
          <a:stretch/>
        </p:blipFill>
        <p:spPr>
          <a:xfrm>
            <a:off x="1929960" y="824400"/>
            <a:ext cx="935640" cy="359640"/>
          </a:xfrm>
          <a:prstGeom prst="rect">
            <a:avLst/>
          </a:prstGeom>
          <a:ln>
            <a:noFill/>
          </a:ln>
        </p:spPr>
      </p:pic>
      <p:pic>
        <p:nvPicPr>
          <p:cNvPr id="236" name="Picture 34" descr=""/>
          <p:cNvPicPr/>
          <p:nvPr/>
        </p:nvPicPr>
        <p:blipFill>
          <a:blip r:embed="rId3"/>
          <a:stretch/>
        </p:blipFill>
        <p:spPr>
          <a:xfrm>
            <a:off x="3598560" y="817200"/>
            <a:ext cx="500400" cy="359640"/>
          </a:xfrm>
          <a:prstGeom prst="rect">
            <a:avLst/>
          </a:prstGeom>
          <a:ln>
            <a:noFill/>
          </a:ln>
        </p:spPr>
      </p:pic>
      <p:pic>
        <p:nvPicPr>
          <p:cNvPr id="237" name="Picture 35" descr=""/>
          <p:cNvPicPr/>
          <p:nvPr/>
        </p:nvPicPr>
        <p:blipFill>
          <a:blip r:embed="rId4"/>
          <a:stretch/>
        </p:blipFill>
        <p:spPr>
          <a:xfrm>
            <a:off x="6395040" y="828000"/>
            <a:ext cx="695160" cy="359640"/>
          </a:xfrm>
          <a:prstGeom prst="rect">
            <a:avLst/>
          </a:prstGeom>
          <a:ln>
            <a:noFill/>
          </a:ln>
        </p:spPr>
      </p:pic>
      <p:pic>
        <p:nvPicPr>
          <p:cNvPr id="238" name="Picture 36" descr=""/>
          <p:cNvPicPr/>
          <p:nvPr/>
        </p:nvPicPr>
        <p:blipFill>
          <a:blip r:embed="rId5"/>
          <a:stretch/>
        </p:blipFill>
        <p:spPr>
          <a:xfrm>
            <a:off x="4906800" y="824400"/>
            <a:ext cx="788760" cy="359640"/>
          </a:xfrm>
          <a:prstGeom prst="rect">
            <a:avLst/>
          </a:prstGeom>
          <a:ln>
            <a:noFill/>
          </a:ln>
        </p:spPr>
      </p:pic>
      <p:pic>
        <p:nvPicPr>
          <p:cNvPr id="239" name="Picture 37" descr=""/>
          <p:cNvPicPr/>
          <p:nvPr/>
        </p:nvPicPr>
        <p:blipFill>
          <a:blip r:embed="rId6"/>
          <a:stretch/>
        </p:blipFill>
        <p:spPr>
          <a:xfrm>
            <a:off x="7601400" y="853200"/>
            <a:ext cx="1178640" cy="287640"/>
          </a:xfrm>
          <a:prstGeom prst="rect">
            <a:avLst/>
          </a:prstGeom>
          <a:ln>
            <a:noFill/>
          </a:ln>
        </p:spPr>
      </p:pic>
      <p:pic>
        <p:nvPicPr>
          <p:cNvPr id="240" name="Picture 45" descr=""/>
          <p:cNvPicPr/>
          <p:nvPr/>
        </p:nvPicPr>
        <p:blipFill>
          <a:blip r:embed="rId7"/>
          <a:stretch/>
        </p:blipFill>
        <p:spPr>
          <a:xfrm>
            <a:off x="267840" y="1376280"/>
            <a:ext cx="1367640" cy="1364400"/>
          </a:xfrm>
          <a:prstGeom prst="rect">
            <a:avLst/>
          </a:prstGeom>
          <a:ln>
            <a:noFill/>
          </a:ln>
        </p:spPr>
      </p:pic>
      <p:pic>
        <p:nvPicPr>
          <p:cNvPr id="241" name="Picture 47" descr=""/>
          <p:cNvPicPr/>
          <p:nvPr/>
        </p:nvPicPr>
        <p:blipFill>
          <a:blip r:embed="rId8"/>
          <a:stretch/>
        </p:blipFill>
        <p:spPr>
          <a:xfrm>
            <a:off x="1715400" y="1437480"/>
            <a:ext cx="1367640" cy="1242360"/>
          </a:xfrm>
          <a:prstGeom prst="rect">
            <a:avLst/>
          </a:prstGeom>
          <a:ln>
            <a:noFill/>
          </a:ln>
        </p:spPr>
      </p:pic>
      <p:pic>
        <p:nvPicPr>
          <p:cNvPr id="242" name="Picture 103" descr=""/>
          <p:cNvPicPr/>
          <p:nvPr/>
        </p:nvPicPr>
        <p:blipFill>
          <a:blip r:embed="rId9"/>
          <a:stretch/>
        </p:blipFill>
        <p:spPr>
          <a:xfrm>
            <a:off x="3156840" y="1404000"/>
            <a:ext cx="1367640" cy="1309320"/>
          </a:xfrm>
          <a:prstGeom prst="rect">
            <a:avLst/>
          </a:prstGeom>
          <a:ln>
            <a:noFill/>
          </a:ln>
        </p:spPr>
      </p:pic>
      <p:pic>
        <p:nvPicPr>
          <p:cNvPr id="243" name="Picture 105" descr=""/>
          <p:cNvPicPr/>
          <p:nvPr/>
        </p:nvPicPr>
        <p:blipFill>
          <a:blip r:embed="rId10"/>
          <a:stretch/>
        </p:blipFill>
        <p:spPr>
          <a:xfrm>
            <a:off x="4611240" y="1444320"/>
            <a:ext cx="1367640" cy="1220400"/>
          </a:xfrm>
          <a:prstGeom prst="rect">
            <a:avLst/>
          </a:prstGeom>
          <a:ln>
            <a:noFill/>
          </a:ln>
        </p:spPr>
      </p:pic>
      <p:pic>
        <p:nvPicPr>
          <p:cNvPr id="244" name="Picture 107" descr=""/>
          <p:cNvPicPr/>
          <p:nvPr/>
        </p:nvPicPr>
        <p:blipFill>
          <a:blip r:embed="rId11"/>
          <a:stretch/>
        </p:blipFill>
        <p:spPr>
          <a:xfrm>
            <a:off x="6058800" y="1387800"/>
            <a:ext cx="1367640" cy="1333080"/>
          </a:xfrm>
          <a:prstGeom prst="rect">
            <a:avLst/>
          </a:prstGeom>
          <a:ln>
            <a:noFill/>
          </a:ln>
        </p:spPr>
      </p:pic>
      <p:pic>
        <p:nvPicPr>
          <p:cNvPr id="245" name="Picture 115" descr=""/>
          <p:cNvPicPr/>
          <p:nvPr/>
        </p:nvPicPr>
        <p:blipFill>
          <a:blip r:embed="rId12"/>
          <a:stretch/>
        </p:blipFill>
        <p:spPr>
          <a:xfrm>
            <a:off x="7506720" y="1295280"/>
            <a:ext cx="1367640" cy="1518120"/>
          </a:xfrm>
          <a:prstGeom prst="rect">
            <a:avLst/>
          </a:prstGeom>
          <a:ln>
            <a:noFill/>
          </a:ln>
        </p:spPr>
      </p:pic>
      <p:grpSp>
        <p:nvGrpSpPr>
          <p:cNvPr id="246" name="Group 6"/>
          <p:cNvGrpSpPr/>
          <p:nvPr/>
        </p:nvGrpSpPr>
        <p:grpSpPr>
          <a:xfrm>
            <a:off x="762120" y="3128760"/>
            <a:ext cx="8226000" cy="380520"/>
            <a:chOff x="762120" y="3128760"/>
            <a:chExt cx="8226000" cy="380520"/>
          </a:xfrm>
        </p:grpSpPr>
        <p:sp>
          <p:nvSpPr>
            <p:cNvPr id="247" name="CustomShape 7"/>
            <p:cNvSpPr/>
            <p:nvPr/>
          </p:nvSpPr>
          <p:spPr>
            <a:xfrm>
              <a:off x="1159200" y="3128760"/>
              <a:ext cx="7828920" cy="38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rmAutofit fontScale="95000"/>
            </a:bodyPr>
            <a:p>
              <a:pPr>
                <a:lnSpc>
                  <a:spcPct val="100000"/>
                </a:lnSpc>
              </a:pPr>
              <a:r>
                <a:rPr b="0" lang="pt-PT" sz="2000" spc="-1" strike="noStrike">
                  <a:solidFill>
                    <a:srgbClr val="000000"/>
                  </a:solidFill>
                  <a:latin typeface="Calibri"/>
                </a:rPr>
                <a:t>No </a:t>
              </a:r>
              <a:r>
                <a:rPr b="0" i="1" lang="pt-PT" sz="2000" spc="-1" strike="noStrike">
                  <a:solidFill>
                    <a:srgbClr val="000000"/>
                  </a:solidFill>
                  <a:latin typeface="Calibri"/>
                </a:rPr>
                <a:t>one database/algorithm fits all</a:t>
              </a:r>
              <a:endParaRPr b="0" lang="pt-PT" sz="2000" spc="-1" strike="noStrike">
                <a:latin typeface="Arial"/>
              </a:endParaRPr>
            </a:p>
          </p:txBody>
        </p:sp>
        <p:pic>
          <p:nvPicPr>
            <p:cNvPr id="248" name="Graphic 23" descr="Arrow: Slight curve"/>
            <p:cNvPicPr/>
            <p:nvPr/>
          </p:nvPicPr>
          <p:blipFill>
            <a:blip r:embed="rId13"/>
            <a:stretch/>
          </p:blipFill>
          <p:spPr>
            <a:xfrm>
              <a:off x="762120" y="3139200"/>
              <a:ext cx="359640" cy="359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9" name="Group 8"/>
          <p:cNvGrpSpPr/>
          <p:nvPr/>
        </p:nvGrpSpPr>
        <p:grpSpPr>
          <a:xfrm>
            <a:off x="762120" y="3764160"/>
            <a:ext cx="8226000" cy="380520"/>
            <a:chOff x="762120" y="3764160"/>
            <a:chExt cx="8226000" cy="380520"/>
          </a:xfrm>
        </p:grpSpPr>
        <p:sp>
          <p:nvSpPr>
            <p:cNvPr id="250" name="CustomShape 9"/>
            <p:cNvSpPr/>
            <p:nvPr/>
          </p:nvSpPr>
          <p:spPr>
            <a:xfrm>
              <a:off x="1159200" y="3764160"/>
              <a:ext cx="7828920" cy="38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rmAutofit fontScale="95000"/>
            </a:bodyPr>
            <a:p>
              <a:pPr>
                <a:lnSpc>
                  <a:spcPct val="100000"/>
                </a:lnSpc>
              </a:pPr>
              <a:r>
                <a:rPr b="0" lang="pt-PT" sz="2000" spc="-1" strike="noStrike">
                  <a:solidFill>
                    <a:srgbClr val="000000"/>
                  </a:solidFill>
                  <a:latin typeface="Calibri"/>
                </a:rPr>
                <a:t>Be aware about internal structure prior to analysis</a:t>
              </a:r>
              <a:endParaRPr b="0" lang="pt-PT" sz="2000" spc="-1" strike="noStrike">
                <a:latin typeface="Arial"/>
              </a:endParaRPr>
            </a:p>
          </p:txBody>
        </p:sp>
        <p:pic>
          <p:nvPicPr>
            <p:cNvPr id="251" name="Graphic 26" descr="Arrow: Slight curve"/>
            <p:cNvPicPr/>
            <p:nvPr/>
          </p:nvPicPr>
          <p:blipFill>
            <a:blip r:embed="rId14"/>
            <a:stretch/>
          </p:blipFill>
          <p:spPr>
            <a:xfrm>
              <a:off x="762120" y="3774600"/>
              <a:ext cx="359640" cy="359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2" name="Group 10"/>
          <p:cNvGrpSpPr/>
          <p:nvPr/>
        </p:nvGrpSpPr>
        <p:grpSpPr>
          <a:xfrm>
            <a:off x="762120" y="5670000"/>
            <a:ext cx="8226000" cy="380520"/>
            <a:chOff x="762120" y="5670000"/>
            <a:chExt cx="8226000" cy="380520"/>
          </a:xfrm>
        </p:grpSpPr>
        <p:sp>
          <p:nvSpPr>
            <p:cNvPr id="253" name="CustomShape 11"/>
            <p:cNvSpPr/>
            <p:nvPr/>
          </p:nvSpPr>
          <p:spPr>
            <a:xfrm>
              <a:off x="1159200" y="5670000"/>
              <a:ext cx="7828920" cy="38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rmAutofit fontScale="95000"/>
            </a:bodyPr>
            <a:p>
              <a:pPr>
                <a:lnSpc>
                  <a:spcPct val="100000"/>
                </a:lnSpc>
              </a:pPr>
              <a:r>
                <a:rPr b="0" lang="pt-PT" sz="2000" spc="-1" strike="noStrike">
                  <a:solidFill>
                    <a:srgbClr val="000000"/>
                  </a:solidFill>
                  <a:latin typeface="Calibri"/>
                </a:rPr>
                <a:t>Be sceptical, always QC in details</a:t>
              </a:r>
              <a:endParaRPr b="0" lang="pt-PT" sz="2000" spc="-1" strike="noStrike">
                <a:latin typeface="Arial"/>
              </a:endParaRPr>
            </a:p>
          </p:txBody>
        </p:sp>
        <p:pic>
          <p:nvPicPr>
            <p:cNvPr id="254" name="Graphic 30" descr="Arrow: Slight curve"/>
            <p:cNvPicPr/>
            <p:nvPr/>
          </p:nvPicPr>
          <p:blipFill>
            <a:blip r:embed="rId15"/>
            <a:stretch/>
          </p:blipFill>
          <p:spPr>
            <a:xfrm>
              <a:off x="762120" y="5680440"/>
              <a:ext cx="359640" cy="359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5" name="Group 12"/>
          <p:cNvGrpSpPr/>
          <p:nvPr/>
        </p:nvGrpSpPr>
        <p:grpSpPr>
          <a:xfrm>
            <a:off x="762120" y="4399200"/>
            <a:ext cx="8226000" cy="380520"/>
            <a:chOff x="762120" y="4399200"/>
            <a:chExt cx="8226000" cy="380520"/>
          </a:xfrm>
        </p:grpSpPr>
        <p:sp>
          <p:nvSpPr>
            <p:cNvPr id="256" name="CustomShape 13"/>
            <p:cNvSpPr/>
            <p:nvPr/>
          </p:nvSpPr>
          <p:spPr>
            <a:xfrm>
              <a:off x="1159200" y="4399200"/>
              <a:ext cx="7828920" cy="38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rmAutofit fontScale="95000"/>
            </a:bodyPr>
            <a:p>
              <a:pPr>
                <a:lnSpc>
                  <a:spcPct val="100000"/>
                </a:lnSpc>
              </a:pPr>
              <a:r>
                <a:rPr b="0" lang="pt-PT" sz="2000" spc="-1" strike="noStrike">
                  <a:solidFill>
                    <a:srgbClr val="000000"/>
                  </a:solidFill>
                  <a:latin typeface="Calibri"/>
                </a:rPr>
                <a:t>Be careful about underlying object models and identifiers</a:t>
              </a:r>
              <a:endParaRPr b="0" lang="pt-PT" sz="2000" spc="-1" strike="noStrike">
                <a:latin typeface="Arial"/>
              </a:endParaRPr>
            </a:p>
          </p:txBody>
        </p:sp>
        <p:pic>
          <p:nvPicPr>
            <p:cNvPr id="257" name="Graphic 39" descr="Arrow: Slight curve"/>
            <p:cNvPicPr/>
            <p:nvPr/>
          </p:nvPicPr>
          <p:blipFill>
            <a:blip r:embed="rId16"/>
            <a:stretch/>
          </p:blipFill>
          <p:spPr>
            <a:xfrm>
              <a:off x="762120" y="4410000"/>
              <a:ext cx="359640" cy="359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8" name="Group 14"/>
          <p:cNvGrpSpPr/>
          <p:nvPr/>
        </p:nvGrpSpPr>
        <p:grpSpPr>
          <a:xfrm>
            <a:off x="762120" y="5034600"/>
            <a:ext cx="8226000" cy="380520"/>
            <a:chOff x="762120" y="5034600"/>
            <a:chExt cx="8226000" cy="380520"/>
          </a:xfrm>
        </p:grpSpPr>
        <p:sp>
          <p:nvSpPr>
            <p:cNvPr id="259" name="CustomShape 15"/>
            <p:cNvSpPr/>
            <p:nvPr/>
          </p:nvSpPr>
          <p:spPr>
            <a:xfrm>
              <a:off x="1159200" y="5034600"/>
              <a:ext cx="7828920" cy="38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rmAutofit fontScale="33000"/>
            </a:bodyPr>
            <a:p>
              <a:pPr>
                <a:lnSpc>
                  <a:spcPct val="100000"/>
                </a:lnSpc>
              </a:pPr>
              <a:r>
                <a:rPr b="0" lang="pt-PT" sz="2000" spc="-1" strike="noStrike">
                  <a:solidFill>
                    <a:srgbClr val="000000"/>
                  </a:solidFill>
                  <a:latin typeface="Calibri"/>
                </a:rPr>
                <a:t>Use the right level of granularity - coverage for your analyses</a:t>
              </a:r>
              <a:endParaRPr b="0" lang="pt-PT" sz="2000" spc="-1" strike="noStrike">
                <a:latin typeface="Arial"/>
              </a:endParaRPr>
            </a:p>
          </p:txBody>
        </p:sp>
        <p:pic>
          <p:nvPicPr>
            <p:cNvPr id="260" name="Graphic 46" descr="Arrow: Slight curve"/>
            <p:cNvPicPr/>
            <p:nvPr/>
          </p:nvPicPr>
          <p:blipFill>
            <a:blip r:embed="rId17"/>
            <a:stretch/>
          </p:blipFill>
          <p:spPr>
            <a:xfrm>
              <a:off x="762120" y="5045040"/>
              <a:ext cx="359640" cy="3596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11880" y="87840"/>
            <a:ext cx="3399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How do our maps look like?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88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89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1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C22352F-E1FB-4DF7-A6FA-0F7BBCC033D7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92" name="Picture 32" descr=""/>
          <p:cNvPicPr/>
          <p:nvPr/>
        </p:nvPicPr>
        <p:blipFill>
          <a:blip r:embed="rId2"/>
          <a:stretch/>
        </p:blipFill>
        <p:spPr>
          <a:xfrm>
            <a:off x="828360" y="1147680"/>
            <a:ext cx="246240" cy="359640"/>
          </a:xfrm>
          <a:prstGeom prst="rect">
            <a:avLst/>
          </a:prstGeom>
          <a:ln>
            <a:noFill/>
          </a:ln>
        </p:spPr>
      </p:pic>
      <p:pic>
        <p:nvPicPr>
          <p:cNvPr id="93" name="Picture 33" descr=""/>
          <p:cNvPicPr/>
          <p:nvPr/>
        </p:nvPicPr>
        <p:blipFill>
          <a:blip r:embed="rId3"/>
          <a:stretch/>
        </p:blipFill>
        <p:spPr>
          <a:xfrm>
            <a:off x="1929960" y="1160280"/>
            <a:ext cx="935640" cy="359640"/>
          </a:xfrm>
          <a:prstGeom prst="rect">
            <a:avLst/>
          </a:prstGeom>
          <a:ln>
            <a:noFill/>
          </a:ln>
        </p:spPr>
      </p:pic>
      <p:pic>
        <p:nvPicPr>
          <p:cNvPr id="94" name="Picture 34" descr=""/>
          <p:cNvPicPr/>
          <p:nvPr/>
        </p:nvPicPr>
        <p:blipFill>
          <a:blip r:embed="rId4"/>
          <a:stretch/>
        </p:blipFill>
        <p:spPr>
          <a:xfrm>
            <a:off x="3598560" y="1153080"/>
            <a:ext cx="500400" cy="359640"/>
          </a:xfrm>
          <a:prstGeom prst="rect">
            <a:avLst/>
          </a:prstGeom>
          <a:ln>
            <a:noFill/>
          </a:ln>
        </p:spPr>
      </p:pic>
      <p:pic>
        <p:nvPicPr>
          <p:cNvPr id="95" name="Picture 35" descr=""/>
          <p:cNvPicPr/>
          <p:nvPr/>
        </p:nvPicPr>
        <p:blipFill>
          <a:blip r:embed="rId5"/>
          <a:stretch/>
        </p:blipFill>
        <p:spPr>
          <a:xfrm>
            <a:off x="6395040" y="1163880"/>
            <a:ext cx="695160" cy="359640"/>
          </a:xfrm>
          <a:prstGeom prst="rect">
            <a:avLst/>
          </a:prstGeom>
          <a:ln>
            <a:noFill/>
          </a:ln>
        </p:spPr>
      </p:pic>
      <p:pic>
        <p:nvPicPr>
          <p:cNvPr id="96" name="Picture 36" descr=""/>
          <p:cNvPicPr/>
          <p:nvPr/>
        </p:nvPicPr>
        <p:blipFill>
          <a:blip r:embed="rId6"/>
          <a:stretch/>
        </p:blipFill>
        <p:spPr>
          <a:xfrm>
            <a:off x="4906800" y="1160280"/>
            <a:ext cx="788760" cy="359640"/>
          </a:xfrm>
          <a:prstGeom prst="rect">
            <a:avLst/>
          </a:prstGeom>
          <a:ln>
            <a:noFill/>
          </a:ln>
        </p:spPr>
      </p:pic>
      <p:pic>
        <p:nvPicPr>
          <p:cNvPr id="97" name="Picture 37" descr=""/>
          <p:cNvPicPr/>
          <p:nvPr/>
        </p:nvPicPr>
        <p:blipFill>
          <a:blip r:embed="rId7"/>
          <a:stretch/>
        </p:blipFill>
        <p:spPr>
          <a:xfrm>
            <a:off x="7601400" y="1189080"/>
            <a:ext cx="1178640" cy="287640"/>
          </a:xfrm>
          <a:prstGeom prst="rect">
            <a:avLst/>
          </a:prstGeom>
          <a:ln>
            <a:noFill/>
          </a:ln>
        </p:spPr>
      </p:pic>
      <p:pic>
        <p:nvPicPr>
          <p:cNvPr id="98" name="Picture 45" descr=""/>
          <p:cNvPicPr/>
          <p:nvPr/>
        </p:nvPicPr>
        <p:blipFill>
          <a:blip r:embed="rId8"/>
          <a:stretch/>
        </p:blipFill>
        <p:spPr>
          <a:xfrm>
            <a:off x="267840" y="1604880"/>
            <a:ext cx="1367640" cy="1364400"/>
          </a:xfrm>
          <a:prstGeom prst="rect">
            <a:avLst/>
          </a:prstGeom>
          <a:ln>
            <a:noFill/>
          </a:ln>
        </p:spPr>
      </p:pic>
      <p:pic>
        <p:nvPicPr>
          <p:cNvPr id="99" name="Picture 47" descr=""/>
          <p:cNvPicPr/>
          <p:nvPr/>
        </p:nvPicPr>
        <p:blipFill>
          <a:blip r:embed="rId9"/>
          <a:stretch/>
        </p:blipFill>
        <p:spPr>
          <a:xfrm>
            <a:off x="1715400" y="1666080"/>
            <a:ext cx="1367640" cy="1242360"/>
          </a:xfrm>
          <a:prstGeom prst="rect">
            <a:avLst/>
          </a:prstGeom>
          <a:ln>
            <a:noFill/>
          </a:ln>
        </p:spPr>
      </p:pic>
      <p:pic>
        <p:nvPicPr>
          <p:cNvPr id="100" name="Picture 103" descr=""/>
          <p:cNvPicPr/>
          <p:nvPr/>
        </p:nvPicPr>
        <p:blipFill>
          <a:blip r:embed="rId10"/>
          <a:stretch/>
        </p:blipFill>
        <p:spPr>
          <a:xfrm>
            <a:off x="3156840" y="1632600"/>
            <a:ext cx="1367640" cy="1309320"/>
          </a:xfrm>
          <a:prstGeom prst="rect">
            <a:avLst/>
          </a:prstGeom>
          <a:ln>
            <a:noFill/>
          </a:ln>
        </p:spPr>
      </p:pic>
      <p:pic>
        <p:nvPicPr>
          <p:cNvPr id="101" name="Picture 105" descr=""/>
          <p:cNvPicPr/>
          <p:nvPr/>
        </p:nvPicPr>
        <p:blipFill>
          <a:blip r:embed="rId11"/>
          <a:stretch/>
        </p:blipFill>
        <p:spPr>
          <a:xfrm>
            <a:off x="4611240" y="1672920"/>
            <a:ext cx="1367640" cy="1220400"/>
          </a:xfrm>
          <a:prstGeom prst="rect">
            <a:avLst/>
          </a:prstGeom>
          <a:ln>
            <a:noFill/>
          </a:ln>
        </p:spPr>
      </p:pic>
      <p:pic>
        <p:nvPicPr>
          <p:cNvPr id="102" name="Picture 107" descr=""/>
          <p:cNvPicPr/>
          <p:nvPr/>
        </p:nvPicPr>
        <p:blipFill>
          <a:blip r:embed="rId12"/>
          <a:stretch/>
        </p:blipFill>
        <p:spPr>
          <a:xfrm>
            <a:off x="6058800" y="1616400"/>
            <a:ext cx="1367640" cy="1333080"/>
          </a:xfrm>
          <a:prstGeom prst="rect">
            <a:avLst/>
          </a:prstGeom>
          <a:ln>
            <a:noFill/>
          </a:ln>
        </p:spPr>
      </p:pic>
      <p:pic>
        <p:nvPicPr>
          <p:cNvPr id="103" name="Picture 115" descr=""/>
          <p:cNvPicPr/>
          <p:nvPr/>
        </p:nvPicPr>
        <p:blipFill>
          <a:blip r:embed="rId13"/>
          <a:stretch/>
        </p:blipFill>
        <p:spPr>
          <a:xfrm>
            <a:off x="7506720" y="1523880"/>
            <a:ext cx="1367640" cy="1518120"/>
          </a:xfrm>
          <a:prstGeom prst="rect">
            <a:avLst/>
          </a:prstGeom>
          <a:ln>
            <a:noFill/>
          </a:ln>
        </p:spPr>
      </p:pic>
      <p:pic>
        <p:nvPicPr>
          <p:cNvPr id="104" name="Picture 2" descr=""/>
          <p:cNvPicPr/>
          <p:nvPr/>
        </p:nvPicPr>
        <p:blipFill>
          <a:blip r:embed="rId14"/>
          <a:stretch/>
        </p:blipFill>
        <p:spPr>
          <a:xfrm>
            <a:off x="267840" y="3470040"/>
            <a:ext cx="1367640" cy="1025640"/>
          </a:xfrm>
          <a:prstGeom prst="rect">
            <a:avLst/>
          </a:prstGeom>
          <a:ln>
            <a:noFill/>
          </a:ln>
        </p:spPr>
      </p:pic>
      <p:pic>
        <p:nvPicPr>
          <p:cNvPr id="105" name="Picture 6" descr=""/>
          <p:cNvPicPr/>
          <p:nvPr/>
        </p:nvPicPr>
        <p:blipFill>
          <a:blip r:embed="rId15"/>
          <a:stretch/>
        </p:blipFill>
        <p:spPr>
          <a:xfrm>
            <a:off x="1715400" y="3470040"/>
            <a:ext cx="1367640" cy="1025640"/>
          </a:xfrm>
          <a:prstGeom prst="rect">
            <a:avLst/>
          </a:prstGeom>
          <a:ln>
            <a:noFill/>
          </a:ln>
        </p:spPr>
      </p:pic>
      <p:pic>
        <p:nvPicPr>
          <p:cNvPr id="106" name="Picture 15" descr=""/>
          <p:cNvPicPr/>
          <p:nvPr/>
        </p:nvPicPr>
        <p:blipFill>
          <a:blip r:embed="rId16"/>
          <a:stretch/>
        </p:blipFill>
        <p:spPr>
          <a:xfrm>
            <a:off x="3163320" y="3470040"/>
            <a:ext cx="1367640" cy="1025640"/>
          </a:xfrm>
          <a:prstGeom prst="rect">
            <a:avLst/>
          </a:prstGeom>
          <a:ln>
            <a:noFill/>
          </a:ln>
        </p:spPr>
      </p:pic>
      <p:pic>
        <p:nvPicPr>
          <p:cNvPr id="107" name="Picture 17" descr=""/>
          <p:cNvPicPr/>
          <p:nvPr/>
        </p:nvPicPr>
        <p:blipFill>
          <a:blip r:embed="rId17"/>
          <a:stretch/>
        </p:blipFill>
        <p:spPr>
          <a:xfrm>
            <a:off x="3156840" y="3470040"/>
            <a:ext cx="1367640" cy="1025640"/>
          </a:xfrm>
          <a:prstGeom prst="rect">
            <a:avLst/>
          </a:prstGeom>
          <a:ln>
            <a:noFill/>
          </a:ln>
        </p:spPr>
      </p:pic>
      <p:pic>
        <p:nvPicPr>
          <p:cNvPr id="108" name="Picture 20" descr=""/>
          <p:cNvPicPr/>
          <p:nvPr/>
        </p:nvPicPr>
        <p:blipFill>
          <a:blip r:embed="rId18"/>
          <a:stretch/>
        </p:blipFill>
        <p:spPr>
          <a:xfrm>
            <a:off x="4617360" y="3470040"/>
            <a:ext cx="1367640" cy="1025640"/>
          </a:xfrm>
          <a:prstGeom prst="rect">
            <a:avLst/>
          </a:prstGeom>
          <a:ln>
            <a:noFill/>
          </a:ln>
        </p:spPr>
      </p:pic>
      <p:pic>
        <p:nvPicPr>
          <p:cNvPr id="109" name="Picture 26" descr=""/>
          <p:cNvPicPr/>
          <p:nvPr/>
        </p:nvPicPr>
        <p:blipFill>
          <a:blip r:embed="rId19"/>
          <a:stretch/>
        </p:blipFill>
        <p:spPr>
          <a:xfrm>
            <a:off x="6058800" y="3470040"/>
            <a:ext cx="1367640" cy="1025640"/>
          </a:xfrm>
          <a:prstGeom prst="rect">
            <a:avLst/>
          </a:prstGeom>
          <a:ln>
            <a:noFill/>
          </a:ln>
        </p:spPr>
      </p:pic>
      <p:pic>
        <p:nvPicPr>
          <p:cNvPr id="110" name="Picture 29" descr=""/>
          <p:cNvPicPr/>
          <p:nvPr/>
        </p:nvPicPr>
        <p:blipFill>
          <a:blip r:embed="rId20"/>
          <a:stretch/>
        </p:blipFill>
        <p:spPr>
          <a:xfrm>
            <a:off x="7508160" y="3470040"/>
            <a:ext cx="1367640" cy="1025640"/>
          </a:xfrm>
          <a:prstGeom prst="rect">
            <a:avLst/>
          </a:prstGeom>
          <a:ln>
            <a:noFill/>
          </a:ln>
        </p:spPr>
      </p:pic>
      <p:pic>
        <p:nvPicPr>
          <p:cNvPr id="111" name="Picture 62" descr=""/>
          <p:cNvPicPr/>
          <p:nvPr/>
        </p:nvPicPr>
        <p:blipFill>
          <a:blip r:embed="rId21"/>
          <a:stretch/>
        </p:blipFill>
        <p:spPr>
          <a:xfrm>
            <a:off x="4791600" y="3352680"/>
            <a:ext cx="3959640" cy="2969640"/>
          </a:xfrm>
          <a:prstGeom prst="rect">
            <a:avLst/>
          </a:prstGeom>
          <a:ln>
            <a:noFill/>
          </a:ln>
        </p:spPr>
      </p:pic>
      <p:pic>
        <p:nvPicPr>
          <p:cNvPr id="112" name="Picture 63" descr=""/>
          <p:cNvPicPr/>
          <p:nvPr/>
        </p:nvPicPr>
        <p:blipFill>
          <a:blip r:embed="rId22"/>
          <a:stretch/>
        </p:blipFill>
        <p:spPr>
          <a:xfrm>
            <a:off x="392400" y="3352680"/>
            <a:ext cx="3959640" cy="29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5" descr=""/>
          <p:cNvPicPr/>
          <p:nvPr/>
        </p:nvPicPr>
        <p:blipFill>
          <a:blip r:embed="rId1"/>
          <a:stretch/>
        </p:blipFill>
        <p:spPr>
          <a:xfrm>
            <a:off x="765720" y="1360800"/>
            <a:ext cx="3779640" cy="503964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11880" y="87840"/>
            <a:ext cx="3399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How do our maps look like?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115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116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8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8E8C368-8D7D-490B-A8C4-34B8909A3F90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119" name="Picture 3" descr=""/>
          <p:cNvPicPr/>
          <p:nvPr/>
        </p:nvPicPr>
        <p:blipFill>
          <a:blip r:embed="rId2"/>
          <a:stretch/>
        </p:blipFill>
        <p:spPr>
          <a:xfrm>
            <a:off x="4830480" y="1360800"/>
            <a:ext cx="3779640" cy="5039640"/>
          </a:xfrm>
          <a:prstGeom prst="rect">
            <a:avLst/>
          </a:prstGeom>
          <a:ln>
            <a:noFill/>
          </a:ln>
        </p:spPr>
      </p:pic>
      <p:pic>
        <p:nvPicPr>
          <p:cNvPr id="120" name="Picture 12" descr=""/>
          <p:cNvPicPr/>
          <p:nvPr/>
        </p:nvPicPr>
        <p:blipFill>
          <a:blip r:embed="rId3"/>
          <a:stretch/>
        </p:blipFill>
        <p:spPr>
          <a:xfrm>
            <a:off x="1872000" y="853200"/>
            <a:ext cx="5399640" cy="303480"/>
          </a:xfrm>
          <a:prstGeom prst="rect">
            <a:avLst/>
          </a:prstGeom>
          <a:ln>
            <a:noFill/>
          </a:ln>
        </p:spPr>
      </p:pic>
      <p:pic>
        <p:nvPicPr>
          <p:cNvPr id="121" name="Picture 14" descr=""/>
          <p:cNvPicPr/>
          <p:nvPr/>
        </p:nvPicPr>
        <p:blipFill>
          <a:blip r:embed="rId4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3" descr=""/>
          <p:cNvPicPr/>
          <p:nvPr/>
        </p:nvPicPr>
        <p:blipFill>
          <a:blip r:embed="rId1"/>
          <a:stretch/>
        </p:blipFill>
        <p:spPr>
          <a:xfrm>
            <a:off x="493560" y="762120"/>
            <a:ext cx="7559640" cy="5669640"/>
          </a:xfrm>
          <a:prstGeom prst="rect">
            <a:avLst/>
          </a:prstGeom>
          <a:ln>
            <a:noFill/>
          </a:ln>
        </p:spPr>
      </p:pic>
      <p:pic>
        <p:nvPicPr>
          <p:cNvPr id="123" name="Picture 12" descr=""/>
          <p:cNvPicPr/>
          <p:nvPr/>
        </p:nvPicPr>
        <p:blipFill>
          <a:blip r:embed="rId2"/>
          <a:stretch/>
        </p:blipFill>
        <p:spPr>
          <a:xfrm>
            <a:off x="493560" y="759600"/>
            <a:ext cx="7559640" cy="566964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43920" y="87840"/>
            <a:ext cx="243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Proteins of Interest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125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126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1D9C55E-A626-4804-813C-A3C86B7832D5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129" name="Picture 4" descr=""/>
          <p:cNvPicPr/>
          <p:nvPr/>
        </p:nvPicPr>
        <p:blipFill>
          <a:blip r:embed="rId3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  <p:pic>
        <p:nvPicPr>
          <p:cNvPr id="130" name="Picture 2" descr=""/>
          <p:cNvPicPr/>
          <p:nvPr/>
        </p:nvPicPr>
        <p:blipFill>
          <a:blip r:embed="rId4"/>
          <a:stretch/>
        </p:blipFill>
        <p:spPr>
          <a:xfrm>
            <a:off x="1447920" y="3276720"/>
            <a:ext cx="7540560" cy="309636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31" name="CustomShape 6"/>
          <p:cNvSpPr/>
          <p:nvPr/>
        </p:nvSpPr>
        <p:spPr>
          <a:xfrm>
            <a:off x="1447920" y="1600200"/>
            <a:ext cx="1371240" cy="1523520"/>
          </a:xfrm>
          <a:prstGeom prst="rect">
            <a:avLst/>
          </a:prstGeom>
          <a:noFill/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7"/>
          <p:cNvSpPr/>
          <p:nvPr/>
        </p:nvSpPr>
        <p:spPr>
          <a:xfrm>
            <a:off x="2819520" y="2362320"/>
            <a:ext cx="23983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3920" y="87840"/>
            <a:ext cx="243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Proteins of Interest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134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135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7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595F498-B3DA-4449-8DC7-A29E3EC5C054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138" name="Picture 4" descr=""/>
          <p:cNvPicPr/>
          <p:nvPr/>
        </p:nvPicPr>
        <p:blipFill>
          <a:blip r:embed="rId1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  <p:pic>
        <p:nvPicPr>
          <p:cNvPr id="139" name="Picture 17" descr=""/>
          <p:cNvPicPr/>
          <p:nvPr/>
        </p:nvPicPr>
        <p:blipFill>
          <a:blip r:embed="rId2"/>
          <a:stretch/>
        </p:blipFill>
        <p:spPr>
          <a:xfrm>
            <a:off x="493560" y="759600"/>
            <a:ext cx="7559640" cy="5669640"/>
          </a:xfrm>
          <a:prstGeom prst="rect">
            <a:avLst/>
          </a:prstGeom>
          <a:ln>
            <a:noFill/>
          </a:ln>
        </p:spPr>
      </p:pic>
      <p:pic>
        <p:nvPicPr>
          <p:cNvPr id="140" name="Picture 2" descr=""/>
          <p:cNvPicPr/>
          <p:nvPr/>
        </p:nvPicPr>
        <p:blipFill>
          <a:blip r:embed="rId3"/>
          <a:stretch/>
        </p:blipFill>
        <p:spPr>
          <a:xfrm>
            <a:off x="493560" y="759600"/>
            <a:ext cx="7559640" cy="5669640"/>
          </a:xfrm>
          <a:prstGeom prst="rect">
            <a:avLst/>
          </a:prstGeom>
          <a:ln>
            <a:noFill/>
          </a:ln>
        </p:spPr>
      </p:pic>
      <p:pic>
        <p:nvPicPr>
          <p:cNvPr id="141" name="Picture 19" descr=""/>
          <p:cNvPicPr/>
          <p:nvPr/>
        </p:nvPicPr>
        <p:blipFill>
          <a:blip r:embed="rId4"/>
          <a:stretch/>
        </p:blipFill>
        <p:spPr>
          <a:xfrm>
            <a:off x="534960" y="759600"/>
            <a:ext cx="7540560" cy="309636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42" name="CustomShape 6"/>
          <p:cNvSpPr/>
          <p:nvPr/>
        </p:nvSpPr>
        <p:spPr>
          <a:xfrm>
            <a:off x="6477120" y="3882600"/>
            <a:ext cx="1142640" cy="1832040"/>
          </a:xfrm>
          <a:prstGeom prst="rect">
            <a:avLst/>
          </a:prstGeom>
          <a:noFill/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"/>
          <p:cNvSpPr/>
          <p:nvPr/>
        </p:nvSpPr>
        <p:spPr>
          <a:xfrm flipH="1" flipV="1">
            <a:off x="4304520" y="3855600"/>
            <a:ext cx="2171160" cy="94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752400" y="3153600"/>
            <a:ext cx="3952800" cy="25610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179280">
              <a:lnSpc>
                <a:spcPct val="100000"/>
              </a:lnSpc>
            </a:pPr>
            <a:endParaRPr b="0" lang="pt-PT" sz="3200" spc="-1" strike="noStrike">
              <a:latin typeface="Arial"/>
            </a:endParaRPr>
          </a:p>
          <a:p>
            <a:pPr marL="179280">
              <a:lnSpc>
                <a:spcPct val="150000"/>
              </a:lnSpc>
            </a:pPr>
            <a:r>
              <a:rPr b="0" lang="pt-PT" sz="1400" spc="-1" strike="noStrike">
                <a:solidFill>
                  <a:srgbClr val="002060"/>
                </a:solidFill>
                <a:latin typeface="Calibri"/>
              </a:rPr>
              <a:t>Ubiquitin</a:t>
            </a:r>
            <a:endParaRPr b="0" lang="pt-PT" sz="1400" spc="-1" strike="noStrike">
              <a:latin typeface="Arial"/>
            </a:endParaRPr>
          </a:p>
          <a:p>
            <a:pPr marL="179280">
              <a:lnSpc>
                <a:spcPct val="150000"/>
              </a:lnSpc>
            </a:pPr>
            <a:r>
              <a:rPr b="0" lang="pt-PT" sz="1400" spc="-1" strike="noStrike">
                <a:solidFill>
                  <a:srgbClr val="002060"/>
                </a:solidFill>
                <a:latin typeface="Calibri"/>
              </a:rPr>
              <a:t>Guanine nucleotide-binding protein</a:t>
            </a:r>
            <a:endParaRPr b="0" lang="pt-PT" sz="1400" spc="-1" strike="noStrike">
              <a:latin typeface="Arial"/>
            </a:endParaRPr>
          </a:p>
          <a:p>
            <a:pPr marL="179280">
              <a:lnSpc>
                <a:spcPct val="150000"/>
              </a:lnSpc>
            </a:pPr>
            <a:r>
              <a:rPr b="0" lang="pt-PT" sz="1400" spc="-1" strike="noStrike">
                <a:solidFill>
                  <a:srgbClr val="002060"/>
                </a:solidFill>
                <a:latin typeface="Calibri"/>
              </a:rPr>
              <a:t>DNA-directed RNA polymerase</a:t>
            </a:r>
            <a:endParaRPr b="0" lang="pt-PT" sz="1400" spc="-1" strike="noStrike">
              <a:latin typeface="Arial"/>
            </a:endParaRPr>
          </a:p>
          <a:p>
            <a:pPr marL="179280">
              <a:lnSpc>
                <a:spcPct val="150000"/>
              </a:lnSpc>
            </a:pPr>
            <a:r>
              <a:rPr b="0" lang="pt-PT" sz="1400" spc="-1" strike="noStrike">
                <a:solidFill>
                  <a:srgbClr val="002060"/>
                </a:solidFill>
                <a:latin typeface="Calibri"/>
              </a:rPr>
              <a:t>Tubulin</a:t>
            </a:r>
            <a:endParaRPr b="0" lang="pt-PT" sz="1400" spc="-1" strike="noStrike">
              <a:latin typeface="Arial"/>
            </a:endParaRPr>
          </a:p>
          <a:p>
            <a:pPr marL="179280">
              <a:lnSpc>
                <a:spcPct val="150000"/>
              </a:lnSpc>
            </a:pPr>
            <a:br/>
            <a:br/>
            <a:br/>
            <a:endParaRPr b="0" lang="pt-PT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9" descr=""/>
          <p:cNvPicPr/>
          <p:nvPr/>
        </p:nvPicPr>
        <p:blipFill>
          <a:blip r:embed="rId1"/>
          <a:stretch/>
        </p:blipFill>
        <p:spPr>
          <a:xfrm>
            <a:off x="493560" y="759600"/>
            <a:ext cx="7559640" cy="5669640"/>
          </a:xfrm>
          <a:prstGeom prst="rect">
            <a:avLst/>
          </a:prstGeom>
          <a:ln>
            <a:noFill/>
          </a:ln>
        </p:spPr>
      </p:pic>
      <p:pic>
        <p:nvPicPr>
          <p:cNvPr id="146" name="Picture 20" descr=""/>
          <p:cNvPicPr/>
          <p:nvPr/>
        </p:nvPicPr>
        <p:blipFill>
          <a:blip r:embed="rId2"/>
          <a:stretch/>
        </p:blipFill>
        <p:spPr>
          <a:xfrm>
            <a:off x="487080" y="759600"/>
            <a:ext cx="7559640" cy="566964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7920" y="87840"/>
            <a:ext cx="243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Proteins of Interest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148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149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1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531940B-E385-422E-A784-89A022FD0A7C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152" name="Picture 4" descr=""/>
          <p:cNvPicPr/>
          <p:nvPr/>
        </p:nvPicPr>
        <p:blipFill>
          <a:blip r:embed="rId3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  <p:sp>
        <p:nvSpPr>
          <p:cNvPr id="153" name="CustomShape 6"/>
          <p:cNvSpPr/>
          <p:nvPr/>
        </p:nvSpPr>
        <p:spPr>
          <a:xfrm rot="2196600">
            <a:off x="5576760" y="1553760"/>
            <a:ext cx="1371240" cy="1523520"/>
          </a:xfrm>
          <a:prstGeom prst="rect">
            <a:avLst/>
          </a:prstGeom>
          <a:noFill/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7"/>
          <p:cNvSpPr/>
          <p:nvPr/>
        </p:nvSpPr>
        <p:spPr>
          <a:xfrm flipH="1">
            <a:off x="4266360" y="1907280"/>
            <a:ext cx="1444680" cy="14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8"/>
          <p:cNvSpPr/>
          <p:nvPr/>
        </p:nvSpPr>
        <p:spPr>
          <a:xfrm>
            <a:off x="313920" y="1686240"/>
            <a:ext cx="3952800" cy="349488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94000"/>
          </a:bodyPr>
          <a:p>
            <a:pPr marL="179280">
              <a:lnSpc>
                <a:spcPct val="100000"/>
              </a:lnSpc>
            </a:pPr>
            <a:endParaRPr b="0" lang="pt-PT" sz="3200" spc="-1" strike="noStrike">
              <a:latin typeface="Arial"/>
            </a:endParaRPr>
          </a:p>
          <a:p>
            <a:pPr marL="179280">
              <a:lnSpc>
                <a:spcPct val="150000"/>
              </a:lnSpc>
            </a:pPr>
            <a:r>
              <a:rPr b="0" lang="pt-PT" sz="1500" spc="-1" strike="noStrike">
                <a:solidFill>
                  <a:srgbClr val="002060"/>
                </a:solidFill>
                <a:latin typeface="Calibri"/>
              </a:rPr>
              <a:t>Hydroxytryptamine receptor</a:t>
            </a:r>
            <a:endParaRPr b="0" lang="pt-PT" sz="1500" spc="-1" strike="noStrike">
              <a:latin typeface="Arial"/>
            </a:endParaRPr>
          </a:p>
          <a:p>
            <a:pPr marL="179280">
              <a:lnSpc>
                <a:spcPct val="150000"/>
              </a:lnSpc>
            </a:pPr>
            <a:r>
              <a:rPr b="0" lang="pt-PT" sz="1500" spc="-1" strike="noStrike">
                <a:solidFill>
                  <a:srgbClr val="002060"/>
                </a:solidFill>
                <a:latin typeface="Calibri"/>
              </a:rPr>
              <a:t>Ribosomes</a:t>
            </a:r>
            <a:endParaRPr b="0" lang="pt-PT" sz="1500" spc="-1" strike="noStrike">
              <a:latin typeface="Arial"/>
            </a:endParaRPr>
          </a:p>
          <a:p>
            <a:pPr marL="179280">
              <a:lnSpc>
                <a:spcPct val="150000"/>
              </a:lnSpc>
            </a:pPr>
            <a:r>
              <a:rPr b="0" lang="pt-PT" sz="1500" spc="-1" strike="noStrike">
                <a:solidFill>
                  <a:srgbClr val="002060"/>
                </a:solidFill>
                <a:latin typeface="Calibri"/>
              </a:rPr>
              <a:t>Ubiquitin-protein ligase</a:t>
            </a:r>
            <a:br/>
            <a:r>
              <a:rPr b="0" lang="pt-PT" sz="1500" spc="-1" strike="noStrike">
                <a:solidFill>
                  <a:srgbClr val="002060"/>
                </a:solidFill>
                <a:latin typeface="Calibri"/>
              </a:rPr>
              <a:t>Immunoglobulin</a:t>
            </a:r>
            <a:br/>
            <a:r>
              <a:rPr b="0" lang="pt-PT" sz="1500" spc="-1" strike="noStrike">
                <a:solidFill>
                  <a:srgbClr val="002060"/>
                </a:solidFill>
                <a:latin typeface="Calibri"/>
              </a:rPr>
              <a:t>Keratin</a:t>
            </a:r>
            <a:br/>
            <a:r>
              <a:rPr b="0" lang="pt-PT" sz="1500" spc="-1" strike="noStrike">
                <a:solidFill>
                  <a:srgbClr val="002060"/>
                </a:solidFill>
                <a:latin typeface="Calibri"/>
              </a:rPr>
              <a:t>Zinc finger protein</a:t>
            </a:r>
            <a:br/>
            <a:r>
              <a:rPr b="0" lang="pt-PT" sz="1500" spc="-1" strike="noStrike">
                <a:solidFill>
                  <a:srgbClr val="002060"/>
                </a:solidFill>
                <a:latin typeface="Calibri"/>
              </a:rPr>
              <a:t>Olfactory Receptor</a:t>
            </a:r>
            <a:br/>
            <a:br/>
            <a:br/>
            <a:endParaRPr b="0" lang="pt-PT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4280" y="87840"/>
            <a:ext cx="251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Pathway archeology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157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158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Shape 5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549FA25-F3C8-4B91-A45E-2592A6A2F41C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161" name="Picture 4" descr=""/>
          <p:cNvPicPr/>
          <p:nvPr/>
        </p:nvPicPr>
        <p:blipFill>
          <a:blip r:embed="rId1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  <p:pic>
        <p:nvPicPr>
          <p:cNvPr id="162" name="Picture 22" descr=""/>
          <p:cNvPicPr/>
          <p:nvPr/>
        </p:nvPicPr>
        <p:blipFill>
          <a:blip r:embed="rId2"/>
          <a:stretch/>
        </p:blipFill>
        <p:spPr>
          <a:xfrm>
            <a:off x="7292520" y="87840"/>
            <a:ext cx="863640" cy="1079640"/>
          </a:xfrm>
          <a:prstGeom prst="rect">
            <a:avLst/>
          </a:prstGeom>
          <a:ln>
            <a:noFill/>
          </a:ln>
        </p:spPr>
      </p:pic>
      <p:pic>
        <p:nvPicPr>
          <p:cNvPr id="163" name="Picture 2" descr=""/>
          <p:cNvPicPr/>
          <p:nvPr/>
        </p:nvPicPr>
        <p:blipFill>
          <a:blip r:embed="rId3"/>
          <a:stretch/>
        </p:blipFill>
        <p:spPr>
          <a:xfrm>
            <a:off x="44640" y="1523880"/>
            <a:ext cx="9054360" cy="426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"/>
          <p:cNvPicPr/>
          <p:nvPr/>
        </p:nvPicPr>
        <p:blipFill>
          <a:blip r:embed="rId1"/>
          <a:stretch/>
        </p:blipFill>
        <p:spPr>
          <a:xfrm>
            <a:off x="4443840" y="1602360"/>
            <a:ext cx="4319640" cy="3239640"/>
          </a:xfrm>
          <a:prstGeom prst="rect">
            <a:avLst/>
          </a:prstGeom>
          <a:ln>
            <a:noFill/>
          </a:ln>
        </p:spPr>
      </p:pic>
      <p:pic>
        <p:nvPicPr>
          <p:cNvPr id="165" name="Picture 3" descr=""/>
          <p:cNvPicPr/>
          <p:nvPr/>
        </p:nvPicPr>
        <p:blipFill>
          <a:blip r:embed="rId2"/>
          <a:stretch/>
        </p:blipFill>
        <p:spPr>
          <a:xfrm>
            <a:off x="0" y="1602360"/>
            <a:ext cx="4319640" cy="323964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742320"/>
            <a:ext cx="8991360" cy="6104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2"/>
          <p:cNvSpPr/>
          <p:nvPr/>
        </p:nvSpPr>
        <p:spPr>
          <a:xfrm>
            <a:off x="44280" y="87840"/>
            <a:ext cx="251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Pathway archeology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168" name="Group 3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169" name="CustomShape 4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71" name="Picture 8" descr=""/>
          <p:cNvPicPr/>
          <p:nvPr/>
        </p:nvPicPr>
        <p:blipFill>
          <a:blip r:embed="rId3"/>
          <a:stretch/>
        </p:blipFill>
        <p:spPr>
          <a:xfrm>
            <a:off x="358560" y="2237400"/>
            <a:ext cx="4319640" cy="3239640"/>
          </a:xfrm>
          <a:prstGeom prst="rect">
            <a:avLst/>
          </a:prstGeom>
          <a:ln>
            <a:noFill/>
          </a:ln>
        </p:spPr>
      </p:pic>
      <p:pic>
        <p:nvPicPr>
          <p:cNvPr id="172" name="Picture 14" descr=""/>
          <p:cNvPicPr/>
          <p:nvPr/>
        </p:nvPicPr>
        <p:blipFill>
          <a:blip r:embed="rId4"/>
          <a:stretch/>
        </p:blipFill>
        <p:spPr>
          <a:xfrm>
            <a:off x="4790880" y="2246400"/>
            <a:ext cx="4319640" cy="3239640"/>
          </a:xfrm>
          <a:prstGeom prst="rect">
            <a:avLst/>
          </a:prstGeom>
          <a:ln>
            <a:noFill/>
          </a:ln>
        </p:spPr>
      </p:pic>
      <p:sp>
        <p:nvSpPr>
          <p:cNvPr id="173" name="CustomShape 6"/>
          <p:cNvSpPr/>
          <p:nvPr/>
        </p:nvSpPr>
        <p:spPr>
          <a:xfrm>
            <a:off x="1080" y="742320"/>
            <a:ext cx="8991360" cy="6104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TextShape 7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73B4E04-2073-4ED2-90E6-FC319FA60710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pic>
        <p:nvPicPr>
          <p:cNvPr id="175" name="Picture 4" descr=""/>
          <p:cNvPicPr/>
          <p:nvPr/>
        </p:nvPicPr>
        <p:blipFill>
          <a:blip r:embed="rId5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  <p:pic>
        <p:nvPicPr>
          <p:cNvPr id="176" name="Picture 22" descr=""/>
          <p:cNvPicPr/>
          <p:nvPr/>
        </p:nvPicPr>
        <p:blipFill>
          <a:blip r:embed="rId6"/>
          <a:stretch/>
        </p:blipFill>
        <p:spPr>
          <a:xfrm>
            <a:off x="7292520" y="87840"/>
            <a:ext cx="863640" cy="1079640"/>
          </a:xfrm>
          <a:prstGeom prst="rect">
            <a:avLst/>
          </a:prstGeom>
          <a:ln>
            <a:noFill/>
          </a:ln>
        </p:spPr>
      </p:pic>
      <p:pic>
        <p:nvPicPr>
          <p:cNvPr id="177" name="Picture 16" descr=""/>
          <p:cNvPicPr/>
          <p:nvPr/>
        </p:nvPicPr>
        <p:blipFill>
          <a:blip r:embed="rId7"/>
          <a:stretch/>
        </p:blipFill>
        <p:spPr>
          <a:xfrm>
            <a:off x="2412000" y="914400"/>
            <a:ext cx="4319640" cy="57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28440" y="87840"/>
            <a:ext cx="2892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Cambria"/>
              </a:rPr>
              <a:t>Tissue - Cell Specificity</a:t>
            </a:r>
            <a:endParaRPr b="0" lang="pt-PT" sz="1800" spc="-1" strike="noStrike">
              <a:latin typeface="Arial"/>
            </a:endParaRPr>
          </a:p>
        </p:txBody>
      </p:sp>
      <p:grpSp>
        <p:nvGrpSpPr>
          <p:cNvPr id="179" name="Group 2"/>
          <p:cNvGrpSpPr/>
          <p:nvPr/>
        </p:nvGrpSpPr>
        <p:grpSpPr>
          <a:xfrm>
            <a:off x="0" y="468720"/>
            <a:ext cx="4343400" cy="35640"/>
            <a:chOff x="0" y="468720"/>
            <a:chExt cx="4343400" cy="35640"/>
          </a:xfrm>
        </p:grpSpPr>
        <p:sp>
          <p:nvSpPr>
            <p:cNvPr id="180" name="CustomShape 3"/>
            <p:cNvSpPr/>
            <p:nvPr/>
          </p:nvSpPr>
          <p:spPr>
            <a:xfrm>
              <a:off x="0" y="468720"/>
              <a:ext cx="4266720" cy="35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Line 4"/>
            <p:cNvSpPr/>
            <p:nvPr/>
          </p:nvSpPr>
          <p:spPr>
            <a:xfrm>
              <a:off x="0" y="468720"/>
              <a:ext cx="4343400" cy="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82" name="Picture 5" descr=""/>
          <p:cNvPicPr/>
          <p:nvPr/>
        </p:nvPicPr>
        <p:blipFill>
          <a:blip r:embed="rId1"/>
          <a:stretch/>
        </p:blipFill>
        <p:spPr>
          <a:xfrm>
            <a:off x="380880" y="657360"/>
            <a:ext cx="7579440" cy="568440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0" y="556560"/>
            <a:ext cx="9143640" cy="63298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4" name="Picture 23" descr=""/>
          <p:cNvPicPr/>
          <p:nvPr/>
        </p:nvPicPr>
        <p:blipFill>
          <a:blip r:embed="rId2"/>
          <a:stretch/>
        </p:blipFill>
        <p:spPr>
          <a:xfrm>
            <a:off x="4602600" y="1711800"/>
            <a:ext cx="4319640" cy="3239640"/>
          </a:xfrm>
          <a:prstGeom prst="rect">
            <a:avLst/>
          </a:prstGeom>
          <a:ln>
            <a:noFill/>
          </a:ln>
        </p:spPr>
      </p:pic>
      <p:pic>
        <p:nvPicPr>
          <p:cNvPr id="185" name="Picture 25" descr=""/>
          <p:cNvPicPr/>
          <p:nvPr/>
        </p:nvPicPr>
        <p:blipFill>
          <a:blip r:embed="rId3"/>
          <a:stretch/>
        </p:blipFill>
        <p:spPr>
          <a:xfrm>
            <a:off x="221400" y="1711800"/>
            <a:ext cx="4319640" cy="3239640"/>
          </a:xfrm>
          <a:prstGeom prst="rect">
            <a:avLst/>
          </a:prstGeom>
          <a:ln>
            <a:noFill/>
          </a:ln>
        </p:spPr>
      </p:pic>
      <p:pic>
        <p:nvPicPr>
          <p:cNvPr id="186" name="Picture 4" descr=""/>
          <p:cNvPicPr/>
          <p:nvPr/>
        </p:nvPicPr>
        <p:blipFill>
          <a:blip r:embed="rId4"/>
          <a:stretch/>
        </p:blipFill>
        <p:spPr>
          <a:xfrm>
            <a:off x="8232840" y="87840"/>
            <a:ext cx="863640" cy="1079640"/>
          </a:xfrm>
          <a:prstGeom prst="rect">
            <a:avLst/>
          </a:prstGeom>
          <a:ln>
            <a:noFill/>
          </a:ln>
        </p:spPr>
      </p:pic>
      <p:sp>
        <p:nvSpPr>
          <p:cNvPr id="187" name="TextShape 6"/>
          <p:cNvSpPr txBox="1"/>
          <p:nvPr/>
        </p:nvSpPr>
        <p:spPr>
          <a:xfrm>
            <a:off x="0" y="6492960"/>
            <a:ext cx="38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D429E04-1145-424D-A93E-DF07D38833D3}" type="slidenum">
              <a:rPr b="0" lang="pt-P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7182360" y="6521040"/>
            <a:ext cx="1961280" cy="32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 fontScale="52000"/>
          </a:bodyPr>
          <a:p>
            <a:pPr algn="r">
              <a:lnSpc>
                <a:spcPct val="100000"/>
              </a:lnSpc>
            </a:pPr>
            <a:r>
              <a:rPr b="0" lang="pt-PT" sz="1200" spc="-1" strike="noStrike">
                <a:solidFill>
                  <a:srgbClr val="0070c0"/>
                </a:solidFill>
                <a:latin typeface="Calibri"/>
              </a:rPr>
              <a:t>RNA: 35/93 Proteins: 35/157 </a:t>
            </a:r>
            <a:endParaRPr b="0" lang="pt-PT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15307</TotalTime>
  <Application>LibreOffice/6.3.3.2.0$Linux_X86_64 LibreOffice_project/3de445f0488b6b3c405222dbea27cd0e1481200f</Application>
  <Words>190</Words>
  <Paragraphs>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mva037</dc:creator>
  <dc:description/>
  <dc:language>pt-PT</dc:language>
  <cp:lastModifiedBy/>
  <dcterms:modified xsi:type="dcterms:W3CDTF">2019-11-07T15:20:19Z</dcterms:modified>
  <cp:revision>438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